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961" r:id="rId4"/>
  </p:sldMasterIdLst>
  <p:notesMasterIdLst>
    <p:notesMasterId r:id="rId24"/>
  </p:notesMasterIdLst>
  <p:handoutMasterIdLst>
    <p:handoutMasterId r:id="rId25"/>
  </p:handoutMasterIdLst>
  <p:sldIdLst>
    <p:sldId id="257" r:id="rId5"/>
    <p:sldId id="269" r:id="rId6"/>
    <p:sldId id="270" r:id="rId7"/>
    <p:sldId id="277" r:id="rId8"/>
    <p:sldId id="278" r:id="rId9"/>
    <p:sldId id="279" r:id="rId10"/>
    <p:sldId id="280" r:id="rId11"/>
    <p:sldId id="291" r:id="rId12"/>
    <p:sldId id="283" r:id="rId13"/>
    <p:sldId id="293" r:id="rId14"/>
    <p:sldId id="294" r:id="rId15"/>
    <p:sldId id="285" r:id="rId16"/>
    <p:sldId id="292" r:id="rId17"/>
    <p:sldId id="287" r:id="rId18"/>
    <p:sldId id="288" r:id="rId19"/>
    <p:sldId id="281" r:id="rId20"/>
    <p:sldId id="289" r:id="rId21"/>
    <p:sldId id="295" r:id="rId22"/>
    <p:sldId id="27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112">
          <p15:clr>
            <a:srgbClr val="A4A3A4"/>
          </p15:clr>
        </p15:guide>
        <p15:guide id="4" pos="81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962C"/>
    <a:srgbClr val="DF8B2B"/>
    <a:srgbClr val="666666"/>
    <a:srgbClr val="2C567A"/>
    <a:srgbClr val="0D1D51"/>
    <a:srgbClr val="0072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autoAdjust="0"/>
    <p:restoredTop sz="87949" autoAdjust="0"/>
  </p:normalViewPr>
  <p:slideViewPr>
    <p:cSldViewPr showGuides="1">
      <p:cViewPr varScale="1">
        <p:scale>
          <a:sx n="109" d="100"/>
          <a:sy n="109" d="100"/>
        </p:scale>
        <p:origin x="224" y="600"/>
      </p:cViewPr>
      <p:guideLst>
        <p:guide orient="horz" pos="2160"/>
        <p:guide pos="3840"/>
        <p:guide orient="horz" pos="2112"/>
        <p:guide pos="816"/>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9" d="100"/>
          <a:sy n="99" d="100"/>
        </p:scale>
        <p:origin x="306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D29CBC-D207-1343-946F-6A4720AB9F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AB387D5-14A3-004B-BC72-8DFA74B81E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CC350C-200E-B64A-AAC8-ACD317534E06}" type="datetimeFigureOut">
              <a:rPr lang="en-US" smtClean="0"/>
              <a:t>5/23/21</a:t>
            </a:fld>
            <a:endParaRPr lang="en-US"/>
          </a:p>
        </p:txBody>
      </p:sp>
      <p:sp>
        <p:nvSpPr>
          <p:cNvPr id="4" name="Footer Placeholder 3">
            <a:extLst>
              <a:ext uri="{FF2B5EF4-FFF2-40B4-BE49-F238E27FC236}">
                <a16:creationId xmlns:a16="http://schemas.microsoft.com/office/drawing/2014/main" id="{BDA5D7BE-0EE0-204E-95E7-6031D636952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ED91052-993A-4246-861E-6ADF2F41AA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3527BB-8685-B64A-B8F9-0FD0CF366B0A}" type="slidenum">
              <a:rPr lang="en-US" smtClean="0"/>
              <a:t>‹#›</a:t>
            </a:fld>
            <a:endParaRPr lang="en-US"/>
          </a:p>
        </p:txBody>
      </p:sp>
    </p:spTree>
    <p:extLst>
      <p:ext uri="{BB962C8B-B14F-4D97-AF65-F5344CB8AC3E}">
        <p14:creationId xmlns:p14="http://schemas.microsoft.com/office/powerpoint/2010/main" val="2712503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FB4FA-E877-413E-B608-88789D806C57}" type="datetimeFigureOut">
              <a:rPr lang="en-IN" smtClean="0"/>
              <a:t>23/05/21</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36304E-FDE3-4B4F-A3B7-EBE87F3FA5E2}" type="slidenum">
              <a:rPr lang="en-IN" smtClean="0"/>
              <a:t>‹#›</a:t>
            </a:fld>
            <a:endParaRPr lang="en-IN" dirty="0"/>
          </a:p>
        </p:txBody>
      </p:sp>
    </p:spTree>
    <p:extLst>
      <p:ext uri="{BB962C8B-B14F-4D97-AF65-F5344CB8AC3E}">
        <p14:creationId xmlns:p14="http://schemas.microsoft.com/office/powerpoint/2010/main" val="4085138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336304E-FDE3-4B4F-A3B7-EBE87F3FA5E2}" type="slidenum">
              <a:rPr lang="en-IN" smtClean="0"/>
              <a:t>1</a:t>
            </a:fld>
            <a:endParaRPr lang="en-IN" dirty="0"/>
          </a:p>
        </p:txBody>
      </p:sp>
    </p:spTree>
    <p:extLst>
      <p:ext uri="{BB962C8B-B14F-4D97-AF65-F5344CB8AC3E}">
        <p14:creationId xmlns:p14="http://schemas.microsoft.com/office/powerpoint/2010/main" val="2985530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336304E-FDE3-4B4F-A3B7-EBE87F3FA5E2}" type="slidenum">
              <a:rPr lang="en-IN" smtClean="0"/>
              <a:t>2</a:t>
            </a:fld>
            <a:endParaRPr lang="en-IN" dirty="0"/>
          </a:p>
        </p:txBody>
      </p:sp>
    </p:spTree>
    <p:extLst>
      <p:ext uri="{BB962C8B-B14F-4D97-AF65-F5344CB8AC3E}">
        <p14:creationId xmlns:p14="http://schemas.microsoft.com/office/powerpoint/2010/main" val="2851398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336304E-FDE3-4B4F-A3B7-EBE87F3FA5E2}" type="slidenum">
              <a:rPr lang="en-IN" smtClean="0"/>
              <a:t>3</a:t>
            </a:fld>
            <a:endParaRPr lang="en-IN" dirty="0"/>
          </a:p>
        </p:txBody>
      </p:sp>
    </p:spTree>
    <p:extLst>
      <p:ext uri="{BB962C8B-B14F-4D97-AF65-F5344CB8AC3E}">
        <p14:creationId xmlns:p14="http://schemas.microsoft.com/office/powerpoint/2010/main" val="3328078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336304E-FDE3-4B4F-A3B7-EBE87F3FA5E2}" type="slidenum">
              <a:rPr lang="en-IN" smtClean="0"/>
              <a:t>18</a:t>
            </a:fld>
            <a:endParaRPr lang="en-IN" dirty="0"/>
          </a:p>
        </p:txBody>
      </p:sp>
    </p:spTree>
    <p:extLst>
      <p:ext uri="{BB962C8B-B14F-4D97-AF65-F5344CB8AC3E}">
        <p14:creationId xmlns:p14="http://schemas.microsoft.com/office/powerpoint/2010/main" val="179059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36304E-FDE3-4B4F-A3B7-EBE87F3FA5E2}" type="slidenum">
              <a:rPr lang="en-IN" smtClean="0"/>
              <a:t>19</a:t>
            </a:fld>
            <a:endParaRPr lang="en-IN" dirty="0"/>
          </a:p>
        </p:txBody>
      </p:sp>
    </p:spTree>
    <p:extLst>
      <p:ext uri="{BB962C8B-B14F-4D97-AF65-F5344CB8AC3E}">
        <p14:creationId xmlns:p14="http://schemas.microsoft.com/office/powerpoint/2010/main" val="4057122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aseline="0"/>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EC71654-96A5-4280-94F3-931C61A9F92C}" type="slidenum">
              <a:rPr lang="en-IN" smtClean="0"/>
              <a:pPr/>
              <a:t>‹#›</a:t>
            </a:fld>
            <a:endParaRPr lang="en-IN" dirty="0"/>
          </a:p>
        </p:txBody>
      </p:sp>
      <p:grpSp>
        <p:nvGrpSpPr>
          <p:cNvPr id="7" name="Group 6">
            <a:extLst>
              <a:ext uri="{FF2B5EF4-FFF2-40B4-BE49-F238E27FC236}">
                <a16:creationId xmlns:a16="http://schemas.microsoft.com/office/drawing/2014/main" id="{60E0B501-22AA-4685-BE9B-A267F6F675A7}"/>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8" name="Freeform 5">
              <a:extLst>
                <a:ext uri="{FF2B5EF4-FFF2-40B4-BE49-F238E27FC236}">
                  <a16:creationId xmlns:a16="http://schemas.microsoft.com/office/drawing/2014/main" id="{5D0E179E-CA3D-4874-9ACD-F8990F48F4BF}"/>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9" name="Freeform 6">
              <a:extLst>
                <a:ext uri="{FF2B5EF4-FFF2-40B4-BE49-F238E27FC236}">
                  <a16:creationId xmlns:a16="http://schemas.microsoft.com/office/drawing/2014/main" id="{A9C53936-B93A-4CF6-8766-2FA93ACFEBE3}"/>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0" name="Freeform 7">
              <a:extLst>
                <a:ext uri="{FF2B5EF4-FFF2-40B4-BE49-F238E27FC236}">
                  <a16:creationId xmlns:a16="http://schemas.microsoft.com/office/drawing/2014/main" id="{5776DEA2-5422-4F51-B359-652B71274D31}"/>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spTree>
    <p:extLst>
      <p:ext uri="{BB962C8B-B14F-4D97-AF65-F5344CB8AC3E}">
        <p14:creationId xmlns:p14="http://schemas.microsoft.com/office/powerpoint/2010/main" val="84424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EC71654-96A5-4280-94F3-931C61A9F92C}" type="slidenum">
              <a:rPr lang="en-IN" smtClean="0"/>
              <a:pPr/>
              <a:t>‹#›</a:t>
            </a:fld>
            <a:endParaRPr lang="en-IN" dirty="0"/>
          </a:p>
        </p:txBody>
      </p:sp>
      <p:sp>
        <p:nvSpPr>
          <p:cNvPr id="7" name="Rectangle 6">
            <a:extLst>
              <a:ext uri="{FF2B5EF4-FFF2-40B4-BE49-F238E27FC236}">
                <a16:creationId xmlns:a16="http://schemas.microsoft.com/office/drawing/2014/main" id="{F9087E09-D75F-4E26-B01E-A1A09BA2EA70}"/>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nvGrpSpPr>
          <p:cNvPr id="10" name="Group 9">
            <a:extLst>
              <a:ext uri="{FF2B5EF4-FFF2-40B4-BE49-F238E27FC236}">
                <a16:creationId xmlns:a16="http://schemas.microsoft.com/office/drawing/2014/main" id="{AD5251EA-F450-4DD1-995B-DC89513424C8}"/>
              </a:ext>
            </a:extLst>
          </p:cNvPr>
          <p:cNvGrpSpPr/>
          <p:nvPr userDrawn="1"/>
        </p:nvGrpSpPr>
        <p:grpSpPr>
          <a:xfrm rot="16200000">
            <a:off x="1637387" y="1473117"/>
            <a:ext cx="8917229" cy="10769768"/>
            <a:chOff x="-1728305" y="-2049517"/>
            <a:chExt cx="8917229" cy="10769768"/>
          </a:xfrm>
        </p:grpSpPr>
        <p:sp>
          <p:nvSpPr>
            <p:cNvPr id="11" name="Oval 10">
              <a:extLst>
                <a:ext uri="{FF2B5EF4-FFF2-40B4-BE49-F238E27FC236}">
                  <a16:creationId xmlns:a16="http://schemas.microsoft.com/office/drawing/2014/main" id="{44882F4E-E8C8-46FE-A9C8-7B79782767F6}"/>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2" name="Group 11">
              <a:extLst>
                <a:ext uri="{FF2B5EF4-FFF2-40B4-BE49-F238E27FC236}">
                  <a16:creationId xmlns:a16="http://schemas.microsoft.com/office/drawing/2014/main" id="{965CD13B-04FB-40D5-AF62-2F43CF49BA9B}"/>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3" name="Freeform 5">
                <a:extLst>
                  <a:ext uri="{FF2B5EF4-FFF2-40B4-BE49-F238E27FC236}">
                    <a16:creationId xmlns:a16="http://schemas.microsoft.com/office/drawing/2014/main" id="{01876F8F-C11E-4FB2-8150-1F0602752F97}"/>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4" name="Freeform 6">
                <a:extLst>
                  <a:ext uri="{FF2B5EF4-FFF2-40B4-BE49-F238E27FC236}">
                    <a16:creationId xmlns:a16="http://schemas.microsoft.com/office/drawing/2014/main" id="{08A1D05F-5F61-4156-8C83-1A002AA1E886}"/>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grpSp>
    </p:spTree>
    <p:extLst>
      <p:ext uri="{BB962C8B-B14F-4D97-AF65-F5344CB8AC3E}">
        <p14:creationId xmlns:p14="http://schemas.microsoft.com/office/powerpoint/2010/main" val="40066169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1141987" y="6129935"/>
            <a:ext cx="683339" cy="365125"/>
          </a:xfrm>
        </p:spPr>
        <p:txBody>
          <a:bodyPr/>
          <a:lstStyle>
            <a:lvl1pPr>
              <a:defRPr>
                <a:solidFill>
                  <a:schemeClr val="bg1"/>
                </a:solidFill>
              </a:defRPr>
            </a:lvl1pPr>
          </a:lstStyle>
          <a:p>
            <a:fld id="{9EC71654-96A5-4280-94F3-931C61A9F92C}" type="slidenum">
              <a:rPr lang="en-IN" smtClean="0"/>
              <a:pPr/>
              <a:t>‹#›</a:t>
            </a:fld>
            <a:endParaRPr lang="en-IN" dirty="0"/>
          </a:p>
        </p:txBody>
      </p:sp>
      <p:grpSp>
        <p:nvGrpSpPr>
          <p:cNvPr id="8" name="Group 7">
            <a:extLst>
              <a:ext uri="{FF2B5EF4-FFF2-40B4-BE49-F238E27FC236}">
                <a16:creationId xmlns:a16="http://schemas.microsoft.com/office/drawing/2014/main" id="{C2A6B906-ACDA-40FD-8AC8-0B693AB1279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9" name="Freeform 5">
              <a:extLst>
                <a:ext uri="{FF2B5EF4-FFF2-40B4-BE49-F238E27FC236}">
                  <a16:creationId xmlns:a16="http://schemas.microsoft.com/office/drawing/2014/main" id="{717F7366-5A99-4065-90C2-AE7DF5DD0F44}"/>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0" name="Freeform 6">
              <a:extLst>
                <a:ext uri="{FF2B5EF4-FFF2-40B4-BE49-F238E27FC236}">
                  <a16:creationId xmlns:a16="http://schemas.microsoft.com/office/drawing/2014/main" id="{90A089CA-63B9-4456-B0B1-17C75EBFB98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1" name="Freeform 7">
              <a:extLst>
                <a:ext uri="{FF2B5EF4-FFF2-40B4-BE49-F238E27FC236}">
                  <a16:creationId xmlns:a16="http://schemas.microsoft.com/office/drawing/2014/main" id="{8D36B2D1-BCFE-43FC-8743-7B7A30E1AD5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pic>
        <p:nvPicPr>
          <p:cNvPr id="16" name="Picture 15">
            <a:extLst>
              <a:ext uri="{FF2B5EF4-FFF2-40B4-BE49-F238E27FC236}">
                <a16:creationId xmlns:a16="http://schemas.microsoft.com/office/drawing/2014/main" id="{943AE5D9-B305-1442-8E5A-76D5D9056666}"/>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1445739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11248519" y="6223924"/>
            <a:ext cx="683339" cy="365125"/>
          </a:xfrm>
        </p:spPr>
        <p:txBody>
          <a:bodyPr/>
          <a:lstStyle>
            <a:lvl1pPr>
              <a:defRPr>
                <a:solidFill>
                  <a:schemeClr val="bg1"/>
                </a:solidFill>
              </a:defRPr>
            </a:lvl1pPr>
          </a:lstStyle>
          <a:p>
            <a:fld id="{9EC71654-96A5-4280-94F3-931C61A9F92C}" type="slidenum">
              <a:rPr lang="en-IN" smtClean="0"/>
              <a:pPr/>
              <a:t>‹#›</a:t>
            </a:fld>
            <a:endParaRPr lang="en-IN" dirty="0"/>
          </a:p>
        </p:txBody>
      </p:sp>
      <p:grpSp>
        <p:nvGrpSpPr>
          <p:cNvPr id="10" name="Group 9">
            <a:extLst>
              <a:ext uri="{FF2B5EF4-FFF2-40B4-BE49-F238E27FC236}">
                <a16:creationId xmlns:a16="http://schemas.microsoft.com/office/drawing/2014/main" id="{616F52B4-215E-4237-893C-E22B23804744}"/>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1" name="Freeform 5">
              <a:extLst>
                <a:ext uri="{FF2B5EF4-FFF2-40B4-BE49-F238E27FC236}">
                  <a16:creationId xmlns:a16="http://schemas.microsoft.com/office/drawing/2014/main" id="{B7C40C77-B795-4B07-B92D-2E8A56635773}"/>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2" name="Freeform 6">
              <a:extLst>
                <a:ext uri="{FF2B5EF4-FFF2-40B4-BE49-F238E27FC236}">
                  <a16:creationId xmlns:a16="http://schemas.microsoft.com/office/drawing/2014/main" id="{6E703A1E-5F10-4BB5-9D52-77CB6F5994C0}"/>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3" name="Freeform 7">
              <a:extLst>
                <a:ext uri="{FF2B5EF4-FFF2-40B4-BE49-F238E27FC236}">
                  <a16:creationId xmlns:a16="http://schemas.microsoft.com/office/drawing/2014/main" id="{22CEE04C-09CE-41CF-937D-EC2D3C23ECC6}"/>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pic>
        <p:nvPicPr>
          <p:cNvPr id="17" name="Picture 16">
            <a:extLst>
              <a:ext uri="{FF2B5EF4-FFF2-40B4-BE49-F238E27FC236}">
                <a16:creationId xmlns:a16="http://schemas.microsoft.com/office/drawing/2014/main" id="{6824CB26-FF81-C14C-BCF8-868FFF0899EE}"/>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3904569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11141987" y="6223924"/>
            <a:ext cx="683339" cy="365125"/>
          </a:xfrm>
        </p:spPr>
        <p:txBody>
          <a:bodyPr/>
          <a:lstStyle>
            <a:lvl1pPr>
              <a:defRPr>
                <a:solidFill>
                  <a:schemeClr val="bg1"/>
                </a:solidFill>
              </a:defRPr>
            </a:lvl1pPr>
          </a:lstStyle>
          <a:p>
            <a:fld id="{9EC71654-96A5-4280-94F3-931C61A9F92C}" type="slidenum">
              <a:rPr lang="en-IN" smtClean="0"/>
              <a:pPr/>
              <a:t>‹#›</a:t>
            </a:fld>
            <a:endParaRPr lang="en-IN" dirty="0"/>
          </a:p>
        </p:txBody>
      </p:sp>
      <p:grpSp>
        <p:nvGrpSpPr>
          <p:cNvPr id="6" name="Group 5">
            <a:extLst>
              <a:ext uri="{FF2B5EF4-FFF2-40B4-BE49-F238E27FC236}">
                <a16:creationId xmlns:a16="http://schemas.microsoft.com/office/drawing/2014/main" id="{04B31150-A166-4DB3-A898-2154C9665891}"/>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7" name="Freeform 5">
              <a:extLst>
                <a:ext uri="{FF2B5EF4-FFF2-40B4-BE49-F238E27FC236}">
                  <a16:creationId xmlns:a16="http://schemas.microsoft.com/office/drawing/2014/main" id="{1C1A95BC-42CA-4166-918D-DF4306881408}"/>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8" name="Freeform 6">
              <a:extLst>
                <a:ext uri="{FF2B5EF4-FFF2-40B4-BE49-F238E27FC236}">
                  <a16:creationId xmlns:a16="http://schemas.microsoft.com/office/drawing/2014/main" id="{4B4D5F91-2158-4A30-B83C-5CC9CC6E5D4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9" name="Freeform 7">
              <a:extLst>
                <a:ext uri="{FF2B5EF4-FFF2-40B4-BE49-F238E27FC236}">
                  <a16:creationId xmlns:a16="http://schemas.microsoft.com/office/drawing/2014/main" id="{C509E5D6-79CC-4E1D-AAF4-C6F28F3C1777}"/>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pic>
        <p:nvPicPr>
          <p:cNvPr id="13" name="Picture 12">
            <a:extLst>
              <a:ext uri="{FF2B5EF4-FFF2-40B4-BE49-F238E27FC236}">
                <a16:creationId xmlns:a16="http://schemas.microsoft.com/office/drawing/2014/main" id="{62B62685-8450-7E4E-9401-01A3A1882A19}"/>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779534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a:xfrm>
            <a:off x="11236327" y="6223924"/>
            <a:ext cx="683339" cy="365125"/>
          </a:xfrm>
        </p:spPr>
        <p:txBody>
          <a:bodyPr/>
          <a:lstStyle>
            <a:lvl1pPr>
              <a:defRPr>
                <a:solidFill>
                  <a:schemeClr val="bg1"/>
                </a:solidFill>
              </a:defRPr>
            </a:lvl1pPr>
          </a:lstStyle>
          <a:p>
            <a:fld id="{9EC71654-96A5-4280-94F3-931C61A9F92C}" type="slidenum">
              <a:rPr lang="en-IN" smtClean="0"/>
              <a:pPr/>
              <a:t>‹#›</a:t>
            </a:fld>
            <a:endParaRPr lang="en-IN" dirty="0"/>
          </a:p>
        </p:txBody>
      </p:sp>
      <p:pic>
        <p:nvPicPr>
          <p:cNvPr id="5" name="Picture 4">
            <a:extLst>
              <a:ext uri="{FF2B5EF4-FFF2-40B4-BE49-F238E27FC236}">
                <a16:creationId xmlns:a16="http://schemas.microsoft.com/office/drawing/2014/main" id="{AE193025-71BC-D642-916A-8987939AE865}"/>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1827424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1236327" y="6223924"/>
            <a:ext cx="683339" cy="365125"/>
          </a:xfrm>
        </p:spPr>
        <p:txBody>
          <a:bodyPr/>
          <a:lstStyle>
            <a:lvl1pPr>
              <a:defRPr>
                <a:solidFill>
                  <a:schemeClr val="bg1"/>
                </a:solidFill>
              </a:defRPr>
            </a:lvl1pPr>
          </a:lstStyle>
          <a:p>
            <a:fld id="{9EC71654-96A5-4280-94F3-931C61A9F92C}" type="slidenum">
              <a:rPr lang="en-IN" smtClean="0"/>
              <a:pPr/>
              <a:t>‹#›</a:t>
            </a:fld>
            <a:endParaRPr lang="en-IN" dirty="0"/>
          </a:p>
        </p:txBody>
      </p:sp>
      <p:grpSp>
        <p:nvGrpSpPr>
          <p:cNvPr id="8" name="Group 7">
            <a:extLst>
              <a:ext uri="{FF2B5EF4-FFF2-40B4-BE49-F238E27FC236}">
                <a16:creationId xmlns:a16="http://schemas.microsoft.com/office/drawing/2014/main" id="{9F866E5C-B8AA-4805-B232-831BA01AAF1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9" name="Freeform 5">
              <a:extLst>
                <a:ext uri="{FF2B5EF4-FFF2-40B4-BE49-F238E27FC236}">
                  <a16:creationId xmlns:a16="http://schemas.microsoft.com/office/drawing/2014/main" id="{F98614F0-2DA3-4F29-8CB3-D61424AC8506}"/>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0" name="Freeform 6">
              <a:extLst>
                <a:ext uri="{FF2B5EF4-FFF2-40B4-BE49-F238E27FC236}">
                  <a16:creationId xmlns:a16="http://schemas.microsoft.com/office/drawing/2014/main" id="{66D52F08-13EC-4AB4-BB79-89A5395A03B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1" name="Freeform 7">
              <a:extLst>
                <a:ext uri="{FF2B5EF4-FFF2-40B4-BE49-F238E27FC236}">
                  <a16:creationId xmlns:a16="http://schemas.microsoft.com/office/drawing/2014/main" id="{2544236D-8C3A-41EF-9A68-C84A8A7D0F5A}"/>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pic>
        <p:nvPicPr>
          <p:cNvPr id="15" name="Picture 14">
            <a:extLst>
              <a:ext uri="{FF2B5EF4-FFF2-40B4-BE49-F238E27FC236}">
                <a16:creationId xmlns:a16="http://schemas.microsoft.com/office/drawing/2014/main" id="{88CD4B26-6D51-7B45-B4C4-EB4E6D6B5401}"/>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1292149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2" name="Picture 11">
            <a:extLst>
              <a:ext uri="{FF2B5EF4-FFF2-40B4-BE49-F238E27FC236}">
                <a16:creationId xmlns:a16="http://schemas.microsoft.com/office/drawing/2014/main" id="{BCBA90EE-77B2-C941-A432-2C1A68126BE4}"/>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1514319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9EC71654-96A5-4280-94F3-931C61A9F92C}" type="slidenum">
              <a:rPr lang="en-IN" smtClean="0"/>
              <a:t>‹#›</a:t>
            </a:fld>
            <a:endParaRPr lang="en-IN" dirty="0"/>
          </a:p>
        </p:txBody>
      </p:sp>
      <p:pic>
        <p:nvPicPr>
          <p:cNvPr id="7" name="Picture 6">
            <a:extLst>
              <a:ext uri="{FF2B5EF4-FFF2-40B4-BE49-F238E27FC236}">
                <a16:creationId xmlns:a16="http://schemas.microsoft.com/office/drawing/2014/main" id="{D0842D6C-EC08-EB44-B03E-FA86564E22FF}"/>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4207098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a:xfrm>
            <a:off x="11053447" y="6223924"/>
            <a:ext cx="683339" cy="365125"/>
          </a:xfrm>
        </p:spPr>
        <p:txBody>
          <a:bodyPr/>
          <a:lstStyle>
            <a:lvl1pPr>
              <a:defRPr>
                <a:solidFill>
                  <a:schemeClr val="bg1"/>
                </a:solidFill>
              </a:defRPr>
            </a:lvl1pPr>
          </a:lstStyle>
          <a:p>
            <a:fld id="{9EC71654-96A5-4280-94F3-931C61A9F92C}" type="slidenum">
              <a:rPr lang="en-IN" smtClean="0"/>
              <a:pPr/>
              <a:t>‹#›</a:t>
            </a:fld>
            <a:endParaRPr lang="en-IN"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pic>
        <p:nvPicPr>
          <p:cNvPr id="10" name="Picture 9">
            <a:extLst>
              <a:ext uri="{FF2B5EF4-FFF2-40B4-BE49-F238E27FC236}">
                <a16:creationId xmlns:a16="http://schemas.microsoft.com/office/drawing/2014/main" id="{57133EA3-A1BC-6541-BAA3-7A7AC7996165}"/>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1501315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2400" b="1" i="0" cap="all" baseline="0"/>
            </a:lvl1pPr>
          </a:lstStyle>
          <a:p>
            <a:r>
              <a:rPr lang="en-US" dirty="0"/>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a:xfrm>
            <a:off x="11199751" y="6223924"/>
            <a:ext cx="683339" cy="365125"/>
          </a:xfrm>
        </p:spPr>
        <p:txBody>
          <a:bodyPr/>
          <a:lstStyle>
            <a:lvl1pPr>
              <a:defRPr>
                <a:solidFill>
                  <a:schemeClr val="bg1"/>
                </a:solidFill>
              </a:defRPr>
            </a:lvl1pPr>
          </a:lstStyle>
          <a:p>
            <a:fld id="{9EC71654-96A5-4280-94F3-931C61A9F92C}" type="slidenum">
              <a:rPr lang="en-IN" smtClean="0"/>
              <a:pPr/>
              <a:t>‹#›</a:t>
            </a:fld>
            <a:endParaRPr lang="en-IN" dirty="0"/>
          </a:p>
        </p:txBody>
      </p:sp>
      <p:pic>
        <p:nvPicPr>
          <p:cNvPr id="7" name="Picture 6">
            <a:extLst>
              <a:ext uri="{FF2B5EF4-FFF2-40B4-BE49-F238E27FC236}">
                <a16:creationId xmlns:a16="http://schemas.microsoft.com/office/drawing/2014/main" id="{7BDC9E04-102A-B942-9754-EBCEC9D9A6B9}"/>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3924852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a:xfrm>
            <a:off x="11236327" y="6223924"/>
            <a:ext cx="683339" cy="365125"/>
          </a:xfrm>
        </p:spPr>
        <p:txBody>
          <a:bodyPr/>
          <a:lstStyle>
            <a:lvl1pPr>
              <a:defRPr>
                <a:solidFill>
                  <a:schemeClr val="bg1"/>
                </a:solidFill>
              </a:defRPr>
            </a:lvl1pPr>
          </a:lstStyle>
          <a:p>
            <a:fld id="{9EC71654-96A5-4280-94F3-931C61A9F92C}" type="slidenum">
              <a:rPr lang="en-IN" smtClean="0"/>
              <a:pPr/>
              <a:t>‹#›</a:t>
            </a:fld>
            <a:endParaRPr lang="en-IN"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pic>
        <p:nvPicPr>
          <p:cNvPr id="10" name="Picture 9">
            <a:extLst>
              <a:ext uri="{FF2B5EF4-FFF2-40B4-BE49-F238E27FC236}">
                <a16:creationId xmlns:a16="http://schemas.microsoft.com/office/drawing/2014/main" id="{10B7ECAD-F3CA-B04F-A96E-8D0143C4EC6F}"/>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2853491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9EC71654-96A5-4280-94F3-931C61A9F92C}" type="slidenum">
              <a:rPr lang="en-IN" smtClean="0"/>
              <a:t>‹#›</a:t>
            </a:fld>
            <a:endParaRPr lang="en-IN" dirty="0"/>
          </a:p>
        </p:txBody>
      </p:sp>
      <p:pic>
        <p:nvPicPr>
          <p:cNvPr id="8" name="Picture 7">
            <a:extLst>
              <a:ext uri="{FF2B5EF4-FFF2-40B4-BE49-F238E27FC236}">
                <a16:creationId xmlns:a16="http://schemas.microsoft.com/office/drawing/2014/main" id="{B526D832-F5EF-9849-AB17-2F33AC38BE8F}"/>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3202858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9EC71654-96A5-4280-94F3-931C61A9F92C}" type="slidenum">
              <a:rPr lang="en-IN" smtClean="0"/>
              <a:t>‹#›</a:t>
            </a:fld>
            <a:endParaRPr lang="en-IN" dirty="0"/>
          </a:p>
        </p:txBody>
      </p:sp>
      <p:pic>
        <p:nvPicPr>
          <p:cNvPr id="7" name="Picture 6">
            <a:extLst>
              <a:ext uri="{FF2B5EF4-FFF2-40B4-BE49-F238E27FC236}">
                <a16:creationId xmlns:a16="http://schemas.microsoft.com/office/drawing/2014/main" id="{CCD1BAD2-80D7-8F49-9E52-9E6776155C39}"/>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4218589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9EC71654-96A5-4280-94F3-931C61A9F92C}" type="slidenum">
              <a:rPr lang="en-IN" smtClean="0"/>
              <a:t>‹#›</a:t>
            </a:fld>
            <a:endParaRPr lang="en-IN" dirty="0"/>
          </a:p>
        </p:txBody>
      </p:sp>
      <p:pic>
        <p:nvPicPr>
          <p:cNvPr id="7" name="Picture 6">
            <a:extLst>
              <a:ext uri="{FF2B5EF4-FFF2-40B4-BE49-F238E27FC236}">
                <a16:creationId xmlns:a16="http://schemas.microsoft.com/office/drawing/2014/main" id="{5036ADA6-F2D1-624B-9A08-9B7E587BBBDD}"/>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12150122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Slide_01">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0DC2055F-AE3F-46BE-B57E-A0F1A86D1C36}"/>
              </a:ext>
            </a:extLst>
          </p:cNvPr>
          <p:cNvGrpSpPr/>
          <p:nvPr userDrawn="1"/>
        </p:nvGrpSpPr>
        <p:grpSpPr>
          <a:xfrm>
            <a:off x="-1366718" y="-1513566"/>
            <a:ext cx="7836497" cy="9464516"/>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sp>
        <p:nvSpPr>
          <p:cNvPr id="4" name="TextBox 3">
            <a:extLst>
              <a:ext uri="{FF2B5EF4-FFF2-40B4-BE49-F238E27FC236}">
                <a16:creationId xmlns:a16="http://schemas.microsoft.com/office/drawing/2014/main" id="{9188F849-CB67-DA43-A39A-3653A39D3774}"/>
              </a:ext>
            </a:extLst>
          </p:cNvPr>
          <p:cNvSpPr txBox="1"/>
          <p:nvPr userDrawn="1"/>
        </p:nvSpPr>
        <p:spPr>
          <a:xfrm>
            <a:off x="121920" y="679094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496624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with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E9886-36F0-4E06-A3A6-D8F00B0665A1}"/>
              </a:ext>
            </a:extLst>
          </p:cNvPr>
          <p:cNvSpPr>
            <a:spLocks noGrp="1"/>
          </p:cNvSpPr>
          <p:nvPr>
            <p:ph idx="1"/>
          </p:nvPr>
        </p:nvSpPr>
        <p:spPr>
          <a:xfrm>
            <a:off x="538960" y="1825625"/>
            <a:ext cx="4914189" cy="4351338"/>
          </a:xfrm>
        </p:spPr>
        <p:txBody>
          <a:bodyPr lIns="0" tIns="0" rIns="0" bIns="0">
            <a:noAutofit/>
          </a:bodyPr>
          <a:lstStyle>
            <a:lvl1pPr>
              <a:defRPr sz="1800"/>
            </a:lvl1pPr>
            <a:lvl2pPr>
              <a:defRPr sz="1500"/>
            </a:lvl2pPr>
            <a:lvl3pPr>
              <a:defRPr sz="135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23" name="Picture Placeholder 22">
            <a:extLst>
              <a:ext uri="{FF2B5EF4-FFF2-40B4-BE49-F238E27FC236}">
                <a16:creationId xmlns:a16="http://schemas.microsoft.com/office/drawing/2014/main" id="{26619E66-5354-4D60-8529-27917AC037C0}"/>
              </a:ext>
            </a:extLst>
          </p:cNvPr>
          <p:cNvSpPr>
            <a:spLocks noGrp="1"/>
          </p:cNvSpPr>
          <p:nvPr>
            <p:ph type="pic" sz="quarter" idx="13"/>
          </p:nvPr>
        </p:nvSpPr>
        <p:spPr>
          <a:xfrm>
            <a:off x="5884649" y="0"/>
            <a:ext cx="6307353" cy="5780372"/>
          </a:xfrm>
          <a:custGeom>
            <a:avLst/>
            <a:gdLst>
              <a:gd name="connsiteX0" fmla="*/ 760444 w 6307353"/>
              <a:gd name="connsiteY0" fmla="*/ 0 h 5780372"/>
              <a:gd name="connsiteX1" fmla="*/ 6307353 w 6307353"/>
              <a:gd name="connsiteY1" fmla="*/ 0 h 5780372"/>
              <a:gd name="connsiteX2" fmla="*/ 6307353 w 6307353"/>
              <a:gd name="connsiteY2" fmla="*/ 4515612 h 5780372"/>
              <a:gd name="connsiteX3" fmla="*/ 6110746 w 6307353"/>
              <a:gd name="connsiteY3" fmla="*/ 4731934 h 5780372"/>
              <a:gd name="connsiteX4" fmla="*/ 3579592 w 6307353"/>
              <a:gd name="connsiteY4" fmla="*/ 5780372 h 5780372"/>
              <a:gd name="connsiteX5" fmla="*/ 0 w 6307353"/>
              <a:gd name="connsiteY5" fmla="*/ 2200780 h 5780372"/>
              <a:gd name="connsiteX6" fmla="*/ 611338 w 6307353"/>
              <a:gd name="connsiteY6" fmla="*/ 199396 h 578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7353" h="5780372">
                <a:moveTo>
                  <a:pt x="760444" y="0"/>
                </a:moveTo>
                <a:lnTo>
                  <a:pt x="6307353" y="0"/>
                </a:lnTo>
                <a:lnTo>
                  <a:pt x="6307353" y="4515612"/>
                </a:lnTo>
                <a:lnTo>
                  <a:pt x="6110746" y="4731934"/>
                </a:lnTo>
                <a:cubicBezTo>
                  <a:pt x="5462967" y="5379713"/>
                  <a:pt x="4568069" y="5780372"/>
                  <a:pt x="3579592" y="5780372"/>
                </a:cubicBezTo>
                <a:cubicBezTo>
                  <a:pt x="1602638" y="5780372"/>
                  <a:pt x="0" y="4177734"/>
                  <a:pt x="0" y="2200780"/>
                </a:cubicBezTo>
                <a:cubicBezTo>
                  <a:pt x="0" y="1459422"/>
                  <a:pt x="225371" y="770703"/>
                  <a:pt x="611338" y="199396"/>
                </a:cubicBezTo>
                <a:close/>
              </a:path>
            </a:pathLst>
          </a:custGeom>
          <a:solidFill>
            <a:schemeClr val="bg2"/>
          </a:solidFill>
        </p:spPr>
        <p:txBody>
          <a:bodyPr wrap="square" anchor="ctr">
            <a:noAutofit/>
          </a:bodyPr>
          <a:lstStyle>
            <a:lvl1pPr marL="0" indent="0" algn="ctr">
              <a:buNone/>
              <a:defRPr/>
            </a:lvl1pPr>
          </a:lstStyle>
          <a:p>
            <a:r>
              <a:rPr lang="en-US"/>
              <a:t>Click icon to add picture</a:t>
            </a:r>
            <a:endParaRPr lang="en-IN" dirty="0"/>
          </a:p>
        </p:txBody>
      </p:sp>
      <p:sp>
        <p:nvSpPr>
          <p:cNvPr id="14" name="Title 1">
            <a:extLst>
              <a:ext uri="{FF2B5EF4-FFF2-40B4-BE49-F238E27FC236}">
                <a16:creationId xmlns:a16="http://schemas.microsoft.com/office/drawing/2014/main" id="{2E646B4F-6CCB-724C-9D5E-6D5770023939}"/>
              </a:ext>
            </a:extLst>
          </p:cNvPr>
          <p:cNvSpPr>
            <a:spLocks noGrp="1"/>
          </p:cNvSpPr>
          <p:nvPr>
            <p:ph type="title"/>
          </p:nvPr>
        </p:nvSpPr>
        <p:spPr>
          <a:xfrm>
            <a:off x="515939" y="499597"/>
            <a:ext cx="4937211" cy="1325563"/>
          </a:xfrm>
        </p:spPr>
        <p:txBody>
          <a:bodyPr lIns="0" tIns="0" rIns="0" bIns="0">
            <a:noAutofit/>
          </a:bodyPr>
          <a:lstStyle>
            <a:lvl1pPr>
              <a:defRPr sz="2400" b="1" cap="all" baseline="0"/>
            </a:lvl1pPr>
          </a:lstStyle>
          <a:p>
            <a:r>
              <a:rPr lang="en-US" dirty="0"/>
              <a:t>Click to edit Master title style</a:t>
            </a:r>
            <a:endParaRPr lang="en-IN" dirty="0"/>
          </a:p>
        </p:txBody>
      </p:sp>
      <p:pic>
        <p:nvPicPr>
          <p:cNvPr id="6" name="Picture 5">
            <a:extLst>
              <a:ext uri="{FF2B5EF4-FFF2-40B4-BE49-F238E27FC236}">
                <a16:creationId xmlns:a16="http://schemas.microsoft.com/office/drawing/2014/main" id="{943AE5D9-B305-1442-8E5A-76D5D9056666}"/>
              </a:ext>
            </a:extLst>
          </p:cNvPr>
          <p:cNvPicPr>
            <a:picLocks noChangeAspect="1"/>
          </p:cNvPicPr>
          <p:nvPr userDrawn="1"/>
        </p:nvPicPr>
        <p:blipFill>
          <a:blip r:embed="rId2"/>
          <a:stretch>
            <a:fillRect/>
          </a:stretch>
        </p:blipFill>
        <p:spPr>
          <a:xfrm>
            <a:off x="677334" y="6019800"/>
            <a:ext cx="1689100" cy="391377"/>
          </a:xfrm>
          <a:prstGeom prst="rect">
            <a:avLst/>
          </a:prstGeom>
        </p:spPr>
      </p:pic>
    </p:spTree>
    <p:extLst>
      <p:ext uri="{BB962C8B-B14F-4D97-AF65-F5344CB8AC3E}">
        <p14:creationId xmlns:p14="http://schemas.microsoft.com/office/powerpoint/2010/main" val="27568855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9" y="499597"/>
            <a:ext cx="4937211" cy="1325563"/>
          </a:xfrm>
        </p:spPr>
        <p:txBody>
          <a:bodyPr lIns="0" tIns="0" rIns="0" bIns="0">
            <a:noAutofit/>
          </a:bodyPr>
          <a:lstStyle>
            <a:lvl1pPr>
              <a:defRPr sz="2400" b="1" cap="all" baseline="0">
                <a:latin typeface="Arial" panose="020B0604020202020204" pitchFamily="34" charset="0"/>
              </a:defRPr>
            </a:lvl1pPr>
          </a:lstStyle>
          <a:p>
            <a:r>
              <a:rPr lang="en-US" dirty="0"/>
              <a:t>Click to edit Master title style</a:t>
            </a:r>
            <a:endParaRPr lang="en-IN" dirty="0"/>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p:nvPr>
        </p:nvSpPr>
        <p:spPr>
          <a:xfrm>
            <a:off x="538960" y="1825625"/>
            <a:ext cx="4914189" cy="4351338"/>
          </a:xfrm>
        </p:spPr>
        <p:txBody>
          <a:bodyPr lIns="0" tIns="0" rIns="0" bIns="0">
            <a:noAutofit/>
          </a:bodyPr>
          <a:lstStyle>
            <a:lvl1pPr>
              <a:defRPr sz="1600" baseline="0">
                <a:latin typeface="Arial" panose="020B0604020202020204" pitchFamily="34" charset="0"/>
              </a:defRPr>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7" y="6455741"/>
            <a:ext cx="294460" cy="187367"/>
          </a:xfrm>
        </p:spPr>
        <p:txBody>
          <a:bodyPr lIns="0" tIns="0" rIns="0" bIns="0"/>
          <a:lstStyle>
            <a:lvl1pPr algn="ctr">
              <a:defRPr sz="675">
                <a:solidFill>
                  <a:schemeClr val="bg1"/>
                </a:solidFill>
                <a:latin typeface="+mn-lt"/>
              </a:defRPr>
            </a:lvl1pPr>
          </a:lstStyle>
          <a:p>
            <a:fld id="{9EC71654-96A5-4280-94F3-931C61A9F92C}" type="slidenum">
              <a:rPr lang="en-IN" smtClean="0"/>
              <a:pPr/>
              <a:t>‹#›</a:t>
            </a:fld>
            <a:endParaRPr lang="en-IN" dirty="0"/>
          </a:p>
        </p:txBody>
      </p:sp>
      <p:pic>
        <p:nvPicPr>
          <p:cNvPr id="6" name="Picture 5">
            <a:extLst>
              <a:ext uri="{FF2B5EF4-FFF2-40B4-BE49-F238E27FC236}">
                <a16:creationId xmlns:a16="http://schemas.microsoft.com/office/drawing/2014/main" id="{943AE5D9-B305-1442-8E5A-76D5D9056666}"/>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3726224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0DC2055F-AE3F-46BE-B57E-A0F1A86D1C36}"/>
              </a:ext>
            </a:extLst>
          </p:cNvPr>
          <p:cNvGrpSpPr/>
          <p:nvPr userDrawn="1"/>
        </p:nvGrpSpPr>
        <p:grpSpPr>
          <a:xfrm flipH="1">
            <a:off x="5400787" y="-2003509"/>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sp>
        <p:nvSpPr>
          <p:cNvPr id="19" name="Title 1">
            <a:extLst>
              <a:ext uri="{FF2B5EF4-FFF2-40B4-BE49-F238E27FC236}">
                <a16:creationId xmlns:a16="http://schemas.microsoft.com/office/drawing/2014/main" id="{19A1397F-1946-4CBE-9EC5-159C3CBC78B6}"/>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20" name="Text Placeholder 3">
            <a:extLst>
              <a:ext uri="{FF2B5EF4-FFF2-40B4-BE49-F238E27FC236}">
                <a16:creationId xmlns:a16="http://schemas.microsoft.com/office/drawing/2014/main" id="{C535F2AB-153E-44A9-97BE-00553BEC1770}"/>
              </a:ext>
            </a:extLst>
          </p:cNvPr>
          <p:cNvSpPr>
            <a:spLocks noGrp="1"/>
          </p:cNvSpPr>
          <p:nvPr>
            <p:ph type="body" sz="half" idx="2"/>
          </p:nvPr>
        </p:nvSpPr>
        <p:spPr>
          <a:xfrm>
            <a:off x="839788" y="2057400"/>
            <a:ext cx="3932237" cy="3811588"/>
          </a:xfrm>
        </p:spPr>
        <p:txBody>
          <a:bodyPr/>
          <a:lstStyle>
            <a:lvl1pPr marL="0" indent="0">
              <a:buFont typeface="Arial" panose="020B0604020202020204" pitchFamily="34" charse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pic>
        <p:nvPicPr>
          <p:cNvPr id="7" name="Picture 6">
            <a:extLst>
              <a:ext uri="{FF2B5EF4-FFF2-40B4-BE49-F238E27FC236}">
                <a16:creationId xmlns:a16="http://schemas.microsoft.com/office/drawing/2014/main" id="{943AE5D9-B305-1442-8E5A-76D5D9056666}"/>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6027431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hank You 01">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9758E15-A93D-4FB9-843D-1490E27A151B}"/>
              </a:ext>
            </a:extLst>
          </p:cNvPr>
          <p:cNvSpPr>
            <a:spLocks noGrp="1"/>
          </p:cNvSpPr>
          <p:nvPr>
            <p:ph type="subTitle" idx="1" hasCustomPrompt="1"/>
          </p:nvPr>
        </p:nvSpPr>
        <p:spPr>
          <a:xfrm>
            <a:off x="7002131" y="4484693"/>
            <a:ext cx="4540440" cy="503167"/>
          </a:xfrm>
        </p:spPr>
        <p:txBody>
          <a:bodyPr>
            <a:noAutofit/>
          </a:bodyPr>
          <a:lstStyle>
            <a:lvl1pPr marL="0" indent="0" algn="l">
              <a:buNone/>
              <a:defRPr sz="12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email</a:t>
            </a:r>
            <a:endParaRPr lang="en-IN" dirty="0"/>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7"/>
            <a:ext cx="5305661" cy="5305661"/>
          </a:xfrm>
          <a:prstGeom prst="ellipse">
            <a:avLst/>
          </a:prstGeom>
          <a:solidFill>
            <a:schemeClr val="bg2"/>
          </a:solidFill>
        </p:spPr>
        <p:txBody>
          <a:bodyPr anchor="ctr"/>
          <a:lstStyle>
            <a:lvl1pPr marL="0" indent="0" algn="ctr">
              <a:buNone/>
              <a:defRPr/>
            </a:lvl1pPr>
          </a:lstStyle>
          <a:p>
            <a:r>
              <a:rPr lang="en-US"/>
              <a:t>Click icon to add picture</a:t>
            </a:r>
            <a:endParaRPr lang="en-IN"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sp>
        <p:nvSpPr>
          <p:cNvPr id="7" name="Text Placeholder 6">
            <a:extLst>
              <a:ext uri="{FF2B5EF4-FFF2-40B4-BE49-F238E27FC236}">
                <a16:creationId xmlns:a16="http://schemas.microsoft.com/office/drawing/2014/main" id="{4E0FBE0E-A6B0-483E-93DD-5C20DA069DBC}"/>
              </a:ext>
            </a:extLst>
          </p:cNvPr>
          <p:cNvSpPr>
            <a:spLocks noGrp="1"/>
          </p:cNvSpPr>
          <p:nvPr>
            <p:ph type="body" sz="quarter" idx="11" hasCustomPrompt="1"/>
          </p:nvPr>
        </p:nvSpPr>
        <p:spPr>
          <a:xfrm>
            <a:off x="7002321" y="5012635"/>
            <a:ext cx="4533900" cy="503238"/>
          </a:xfrm>
        </p:spPr>
        <p:txBody>
          <a:bodyPr vert="horz" lIns="91440" tIns="45720" rIns="91440" bIns="45720" rtlCol="0">
            <a:noAutofit/>
          </a:bodyPr>
          <a:lstStyle>
            <a:lvl1pPr marL="0" indent="0">
              <a:buNone/>
              <a:defRPr lang="en-US" sz="1200" b="0" cap="all" baseline="0" dirty="0" smtClean="0"/>
            </a:lvl1pPr>
          </a:lstStyle>
          <a:p>
            <a:pPr marL="171450" lvl="0" indent="-171450"/>
            <a:r>
              <a:rPr lang="en-US" dirty="0"/>
              <a:t>Website </a:t>
            </a:r>
            <a:r>
              <a:rPr lang="en-US" dirty="0" err="1"/>
              <a:t>url</a:t>
            </a:r>
            <a:r>
              <a:rPr lang="en-US" dirty="0"/>
              <a:t> here</a:t>
            </a:r>
          </a:p>
        </p:txBody>
      </p:sp>
      <p:pic>
        <p:nvPicPr>
          <p:cNvPr id="17" name="Graphic 16" descr="Envelope">
            <a:extLst>
              <a:ext uri="{FF2B5EF4-FFF2-40B4-BE49-F238E27FC236}">
                <a16:creationId xmlns:a16="http://schemas.microsoft.com/office/drawing/2014/main" id="{E5B30B87-6C2E-48F1-9026-E4F6BEA1CFE7}"/>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41476" y="4452339"/>
            <a:ext cx="387795" cy="387795"/>
          </a:xfrm>
          <a:prstGeom prst="rect">
            <a:avLst/>
          </a:prstGeom>
        </p:spPr>
      </p:pic>
      <p:pic>
        <p:nvPicPr>
          <p:cNvPr id="18" name="Graphic 17" descr="Network">
            <a:extLst>
              <a:ext uri="{FF2B5EF4-FFF2-40B4-BE49-F238E27FC236}">
                <a16:creationId xmlns:a16="http://schemas.microsoft.com/office/drawing/2014/main" id="{2DA3CFE0-4ED8-4345-A158-94E70F463E99}"/>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522086" y="4925642"/>
            <a:ext cx="426575" cy="426575"/>
          </a:xfrm>
          <a:prstGeom prst="rect">
            <a:avLst/>
          </a:prstGeom>
        </p:spPr>
      </p:pic>
      <p:sp>
        <p:nvSpPr>
          <p:cNvPr id="2" name="Title 1">
            <a:extLst>
              <a:ext uri="{FF2B5EF4-FFF2-40B4-BE49-F238E27FC236}">
                <a16:creationId xmlns:a16="http://schemas.microsoft.com/office/drawing/2014/main" id="{2CE9908F-CF81-43F9-880A-401D0C0FB2ED}"/>
              </a:ext>
            </a:extLst>
          </p:cNvPr>
          <p:cNvSpPr>
            <a:spLocks noGrp="1"/>
          </p:cNvSpPr>
          <p:nvPr>
            <p:ph type="title"/>
          </p:nvPr>
        </p:nvSpPr>
        <p:spPr>
          <a:xfrm>
            <a:off x="6469777" y="3429000"/>
            <a:ext cx="5011411" cy="651448"/>
          </a:xfrm>
          <a:noFill/>
        </p:spPr>
        <p:txBody>
          <a:bodyPr wrap="square" rtlCol="0">
            <a:noAutofit/>
          </a:bodyPr>
          <a:lstStyle>
            <a:lvl1pPr>
              <a:defRPr lang="en-US" sz="4500" b="1" cap="all" baseline="0">
                <a:solidFill>
                  <a:schemeClr val="accent1"/>
                </a:solidFill>
                <a:ea typeface="+mn-ea"/>
                <a:cs typeface="+mn-cs"/>
              </a:defRPr>
            </a:lvl1pPr>
          </a:lstStyle>
          <a:p>
            <a:pPr marL="0" lvl="0"/>
            <a:r>
              <a:rPr lang="en-US"/>
              <a:t>Click to edit Master title style</a:t>
            </a:r>
            <a:endParaRPr lang="en-US" dirty="0"/>
          </a:p>
        </p:txBody>
      </p:sp>
      <p:pic>
        <p:nvPicPr>
          <p:cNvPr id="11" name="Picture 10">
            <a:extLst>
              <a:ext uri="{FF2B5EF4-FFF2-40B4-BE49-F238E27FC236}">
                <a16:creationId xmlns:a16="http://schemas.microsoft.com/office/drawing/2014/main" id="{943AE5D9-B305-1442-8E5A-76D5D9056666}"/>
              </a:ext>
            </a:extLst>
          </p:cNvPr>
          <p:cNvPicPr>
            <a:picLocks noChangeAspect="1"/>
          </p:cNvPicPr>
          <p:nvPr userDrawn="1"/>
        </p:nvPicPr>
        <p:blipFill>
          <a:blip r:embed="rId6"/>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25708324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B31150-A166-4DB3-A898-2154C9665891}"/>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2" name="Freeform 5">
              <a:extLst>
                <a:ext uri="{FF2B5EF4-FFF2-40B4-BE49-F238E27FC236}">
                  <a16:creationId xmlns:a16="http://schemas.microsoft.com/office/drawing/2014/main" id="{1C1A95BC-42CA-4166-918D-DF4306881408}"/>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3" name="Freeform 6">
              <a:extLst>
                <a:ext uri="{FF2B5EF4-FFF2-40B4-BE49-F238E27FC236}">
                  <a16:creationId xmlns:a16="http://schemas.microsoft.com/office/drawing/2014/main" id="{4B4D5F91-2158-4A30-B83C-5CC9CC6E5D4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14" name="Freeform 7">
              <a:extLst>
                <a:ext uri="{FF2B5EF4-FFF2-40B4-BE49-F238E27FC236}">
                  <a16:creationId xmlns:a16="http://schemas.microsoft.com/office/drawing/2014/main" id="{C509E5D6-79CC-4E1D-AAF4-C6F28F3C1777}"/>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sp>
        <p:nvSpPr>
          <p:cNvPr id="6" name="Title 1">
            <a:extLst>
              <a:ext uri="{FF2B5EF4-FFF2-40B4-BE49-F238E27FC236}">
                <a16:creationId xmlns:a16="http://schemas.microsoft.com/office/drawing/2014/main" id="{B70E2287-0F7B-4DD3-A805-DB19BBF3C716}"/>
              </a:ext>
            </a:extLst>
          </p:cNvPr>
          <p:cNvSpPr>
            <a:spLocks noGrp="1"/>
          </p:cNvSpPr>
          <p:nvPr>
            <p:ph type="title"/>
          </p:nvPr>
        </p:nvSpPr>
        <p:spPr>
          <a:xfrm>
            <a:off x="515939" y="246621"/>
            <a:ext cx="11150600" cy="920336"/>
          </a:xfrm>
        </p:spPr>
        <p:txBody>
          <a:bodyPr lIns="0" tIns="0" rIns="0" bIns="0" anchor="b">
            <a:noAutofit/>
          </a:bodyPr>
          <a:lstStyle>
            <a:lvl1pPr>
              <a:defRPr sz="2400" b="1" cap="all" baseline="0"/>
            </a:lvl1pPr>
          </a:lstStyle>
          <a:p>
            <a:r>
              <a:rPr lang="en-US"/>
              <a:t>Click to edit Master title style</a:t>
            </a:r>
            <a:endParaRPr lang="en-IN"/>
          </a:p>
        </p:txBody>
      </p:sp>
      <p:sp>
        <p:nvSpPr>
          <p:cNvPr id="10" name="Slide Number Placeholder 5">
            <a:extLst>
              <a:ext uri="{FF2B5EF4-FFF2-40B4-BE49-F238E27FC236}">
                <a16:creationId xmlns:a16="http://schemas.microsoft.com/office/drawing/2014/main" id="{CEC6B25A-6AA2-46A7-84BE-5C907CA51B02}"/>
              </a:ext>
            </a:extLst>
          </p:cNvPr>
          <p:cNvSpPr>
            <a:spLocks noGrp="1"/>
          </p:cNvSpPr>
          <p:nvPr>
            <p:ph type="sldNum" sz="quarter" idx="12"/>
          </p:nvPr>
        </p:nvSpPr>
        <p:spPr>
          <a:xfrm>
            <a:off x="11363697" y="6455741"/>
            <a:ext cx="294460" cy="187367"/>
          </a:xfrm>
        </p:spPr>
        <p:txBody>
          <a:bodyPr lIns="0" tIns="0" rIns="0" bIns="0"/>
          <a:lstStyle>
            <a:lvl1pPr algn="ctr">
              <a:defRPr sz="675">
                <a:solidFill>
                  <a:schemeClr val="bg1"/>
                </a:solidFill>
                <a:latin typeface="+mn-lt"/>
              </a:defRPr>
            </a:lvl1pPr>
          </a:lstStyle>
          <a:p>
            <a:fld id="{9EC71654-96A5-4280-94F3-931C61A9F92C}" type="slidenum">
              <a:rPr lang="en-IN" smtClean="0"/>
              <a:pPr/>
              <a:t>‹#›</a:t>
            </a:fld>
            <a:endParaRPr lang="en-IN" dirty="0"/>
          </a:p>
        </p:txBody>
      </p:sp>
      <p:pic>
        <p:nvPicPr>
          <p:cNvPr id="9" name="Picture 8">
            <a:extLst>
              <a:ext uri="{FF2B5EF4-FFF2-40B4-BE49-F238E27FC236}">
                <a16:creationId xmlns:a16="http://schemas.microsoft.com/office/drawing/2014/main" id="{943AE5D9-B305-1442-8E5A-76D5D9056666}"/>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15647606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87E09-D75F-4E26-B01E-A1A09BA2EA70}"/>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831851" y="182565"/>
            <a:ext cx="10515600" cy="940181"/>
          </a:xfrm>
        </p:spPr>
        <p:txBody>
          <a:bodyPr anchor="b">
            <a:noAutofit/>
          </a:bodyPr>
          <a:lstStyle>
            <a:lvl1pPr algn="ctr">
              <a:defRPr sz="3000" b="1" cap="all" baseline="0">
                <a:solidFill>
                  <a:schemeClr val="bg1"/>
                </a:solidFill>
              </a:defRPr>
            </a:lvl1pPr>
          </a:lstStyle>
          <a:p>
            <a:r>
              <a:rPr lang="en-US"/>
              <a:t>Click to edit Master title style</a:t>
            </a:r>
            <a:endParaRPr lang="en-IN" dirty="0"/>
          </a:p>
        </p:txBody>
      </p:sp>
      <p:grpSp>
        <p:nvGrpSpPr>
          <p:cNvPr id="4" name="Group 3">
            <a:extLst>
              <a:ext uri="{FF2B5EF4-FFF2-40B4-BE49-F238E27FC236}">
                <a16:creationId xmlns:a16="http://schemas.microsoft.com/office/drawing/2014/main" id="{AD5251EA-F450-4DD1-995B-DC89513424C8}"/>
              </a:ext>
            </a:extLst>
          </p:cNvPr>
          <p:cNvGrpSpPr/>
          <p:nvPr userDrawn="1"/>
        </p:nvGrpSpPr>
        <p:grpSpPr>
          <a:xfrm rot="16200000">
            <a:off x="1637387" y="1473117"/>
            <a:ext cx="8917229" cy="10769768"/>
            <a:chOff x="-1728305" y="-2049517"/>
            <a:chExt cx="8917229" cy="10769768"/>
          </a:xfrm>
        </p:grpSpPr>
        <p:sp>
          <p:nvSpPr>
            <p:cNvPr id="17" name="Oval 16">
              <a:extLst>
                <a:ext uri="{FF2B5EF4-FFF2-40B4-BE49-F238E27FC236}">
                  <a16:creationId xmlns:a16="http://schemas.microsoft.com/office/drawing/2014/main" id="{44882F4E-E8C8-46FE-A9C8-7B79782767F6}"/>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8" name="Group 17">
              <a:extLst>
                <a:ext uri="{FF2B5EF4-FFF2-40B4-BE49-F238E27FC236}">
                  <a16:creationId xmlns:a16="http://schemas.microsoft.com/office/drawing/2014/main" id="{965CD13B-04FB-40D5-AF62-2F43CF49BA9B}"/>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9" name="Freeform 5">
                <a:extLst>
                  <a:ext uri="{FF2B5EF4-FFF2-40B4-BE49-F238E27FC236}">
                    <a16:creationId xmlns:a16="http://schemas.microsoft.com/office/drawing/2014/main" id="{01876F8F-C11E-4FB2-8150-1F0602752F97}"/>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20" name="Freeform 6">
                <a:extLst>
                  <a:ext uri="{FF2B5EF4-FFF2-40B4-BE49-F238E27FC236}">
                    <a16:creationId xmlns:a16="http://schemas.microsoft.com/office/drawing/2014/main" id="{08A1D05F-5F61-4156-8C83-1A002AA1E886}"/>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grpSp>
      <p:sp>
        <p:nvSpPr>
          <p:cNvPr id="21" name="Text Placeholder 2">
            <a:extLst>
              <a:ext uri="{FF2B5EF4-FFF2-40B4-BE49-F238E27FC236}">
                <a16:creationId xmlns:a16="http://schemas.microsoft.com/office/drawing/2014/main" id="{4D77C47B-CC1E-41DA-9146-5DFD63065491}"/>
              </a:ext>
            </a:extLst>
          </p:cNvPr>
          <p:cNvSpPr>
            <a:spLocks noGrp="1"/>
          </p:cNvSpPr>
          <p:nvPr>
            <p:ph type="body" idx="1"/>
          </p:nvPr>
        </p:nvSpPr>
        <p:spPr>
          <a:xfrm>
            <a:off x="831851" y="1153350"/>
            <a:ext cx="10515600" cy="648543"/>
          </a:xfrm>
        </p:spPr>
        <p:txBody>
          <a:bodyPr>
            <a:normAutofit/>
          </a:bodyPr>
          <a:lstStyle>
            <a:lvl1pPr marL="0" indent="0" algn="ctr">
              <a:buNone/>
              <a:defRPr sz="135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2265441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0E0B501-22AA-4685-BE9B-A267F6F675A7}"/>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4" name="Freeform 5">
              <a:extLst>
                <a:ext uri="{FF2B5EF4-FFF2-40B4-BE49-F238E27FC236}">
                  <a16:creationId xmlns:a16="http://schemas.microsoft.com/office/drawing/2014/main" id="{5D0E179E-CA3D-4874-9ACD-F8990F48F4BF}"/>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25" name="Freeform 6">
              <a:extLst>
                <a:ext uri="{FF2B5EF4-FFF2-40B4-BE49-F238E27FC236}">
                  <a16:creationId xmlns:a16="http://schemas.microsoft.com/office/drawing/2014/main" id="{A9C53936-B93A-4CF6-8766-2FA93ACFEBE3}"/>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26" name="Freeform 7">
              <a:extLst>
                <a:ext uri="{FF2B5EF4-FFF2-40B4-BE49-F238E27FC236}">
                  <a16:creationId xmlns:a16="http://schemas.microsoft.com/office/drawing/2014/main" id="{5776DEA2-5422-4F51-B359-652B71274D31}"/>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7" y="6455741"/>
            <a:ext cx="294460" cy="187367"/>
          </a:xfrm>
        </p:spPr>
        <p:txBody>
          <a:bodyPr lIns="0" tIns="0" rIns="0" bIns="0"/>
          <a:lstStyle>
            <a:lvl1pPr algn="ctr">
              <a:defRPr sz="675">
                <a:solidFill>
                  <a:schemeClr val="bg1"/>
                </a:solidFill>
                <a:latin typeface="+mn-lt"/>
              </a:defRPr>
            </a:lvl1pPr>
          </a:lstStyle>
          <a:p>
            <a:fld id="{9EC71654-96A5-4280-94F3-931C61A9F92C}" type="slidenum">
              <a:rPr lang="en-IN" smtClean="0"/>
              <a:pPr/>
              <a:t>‹#›</a:t>
            </a:fld>
            <a:endParaRPr lang="en-IN" dirty="0"/>
          </a:p>
        </p:txBody>
      </p:sp>
      <p:sp>
        <p:nvSpPr>
          <p:cNvPr id="27" name="Content Placeholder 2">
            <a:extLst>
              <a:ext uri="{FF2B5EF4-FFF2-40B4-BE49-F238E27FC236}">
                <a16:creationId xmlns:a16="http://schemas.microsoft.com/office/drawing/2014/main" id="{1A1F33A2-66F7-4D85-99DD-7B00F265AC6D}"/>
              </a:ext>
            </a:extLst>
          </p:cNvPr>
          <p:cNvSpPr>
            <a:spLocks noGrp="1"/>
          </p:cNvSpPr>
          <p:nvPr>
            <p:ph idx="1"/>
          </p:nvPr>
        </p:nvSpPr>
        <p:spPr>
          <a:xfrm>
            <a:off x="515938" y="1825625"/>
            <a:ext cx="1083786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EF788279-D710-447A-9E71-4D1344575691}"/>
              </a:ext>
            </a:extLst>
          </p:cNvPr>
          <p:cNvSpPr>
            <a:spLocks noGrp="1"/>
          </p:cNvSpPr>
          <p:nvPr>
            <p:ph type="title"/>
          </p:nvPr>
        </p:nvSpPr>
        <p:spPr>
          <a:xfrm>
            <a:off x="515939" y="246621"/>
            <a:ext cx="11150600" cy="920336"/>
          </a:xfrm>
        </p:spPr>
        <p:txBody>
          <a:bodyPr lIns="0" tIns="0" rIns="0" bIns="0" anchor="b">
            <a:noAutofit/>
          </a:bodyPr>
          <a:lstStyle>
            <a:lvl1pPr>
              <a:defRPr sz="2400" b="1" cap="all" baseline="0"/>
            </a:lvl1pPr>
          </a:lstStyle>
          <a:p>
            <a:r>
              <a:rPr lang="en-US"/>
              <a:t>Click to edit Master title style</a:t>
            </a:r>
            <a:endParaRPr lang="en-IN"/>
          </a:p>
        </p:txBody>
      </p:sp>
      <p:pic>
        <p:nvPicPr>
          <p:cNvPr id="10" name="Picture 9">
            <a:extLst>
              <a:ext uri="{FF2B5EF4-FFF2-40B4-BE49-F238E27FC236}">
                <a16:creationId xmlns:a16="http://schemas.microsoft.com/office/drawing/2014/main" id="{943AE5D9-B305-1442-8E5A-76D5D9056666}"/>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37897589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2A6B906-ACDA-40FD-8AC8-0B693AB1279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9" name="Freeform 5">
              <a:extLst>
                <a:ext uri="{FF2B5EF4-FFF2-40B4-BE49-F238E27FC236}">
                  <a16:creationId xmlns:a16="http://schemas.microsoft.com/office/drawing/2014/main" id="{717F7366-5A99-4065-90C2-AE7DF5DD0F44}"/>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20" name="Freeform 6">
              <a:extLst>
                <a:ext uri="{FF2B5EF4-FFF2-40B4-BE49-F238E27FC236}">
                  <a16:creationId xmlns:a16="http://schemas.microsoft.com/office/drawing/2014/main" id="{90A089CA-63B9-4456-B0B1-17C75EBFB98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22" name="Freeform 7">
              <a:extLst>
                <a:ext uri="{FF2B5EF4-FFF2-40B4-BE49-F238E27FC236}">
                  <a16:creationId xmlns:a16="http://schemas.microsoft.com/office/drawing/2014/main" id="{8D36B2D1-BCFE-43FC-8743-7B7A30E1AD5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7" y="6455741"/>
            <a:ext cx="294460" cy="187367"/>
          </a:xfrm>
        </p:spPr>
        <p:txBody>
          <a:bodyPr lIns="0" tIns="0" rIns="0" bIns="0"/>
          <a:lstStyle>
            <a:lvl1pPr algn="ctr">
              <a:defRPr sz="675">
                <a:solidFill>
                  <a:schemeClr val="bg1"/>
                </a:solidFill>
                <a:latin typeface="+mn-lt"/>
              </a:defRPr>
            </a:lvl1pPr>
          </a:lstStyle>
          <a:p>
            <a:fld id="{9EC71654-96A5-4280-94F3-931C61A9F92C}" type="slidenum">
              <a:rPr lang="en-IN" smtClean="0"/>
              <a:pPr/>
              <a:t>‹#›</a:t>
            </a:fld>
            <a:endParaRPr lang="en-IN" dirty="0"/>
          </a:p>
        </p:txBody>
      </p:sp>
      <p:sp>
        <p:nvSpPr>
          <p:cNvPr id="14" name="Content Placeholder 2">
            <a:extLst>
              <a:ext uri="{FF2B5EF4-FFF2-40B4-BE49-F238E27FC236}">
                <a16:creationId xmlns:a16="http://schemas.microsoft.com/office/drawing/2014/main" id="{079DA8F4-EDD3-4D62-A90B-8C3C1AFB0083}"/>
              </a:ext>
            </a:extLst>
          </p:cNvPr>
          <p:cNvSpPr>
            <a:spLocks noGrp="1"/>
          </p:cNvSpPr>
          <p:nvPr>
            <p:ph sz="half" idx="1"/>
          </p:nvPr>
        </p:nvSpPr>
        <p:spPr>
          <a:xfrm>
            <a:off x="515938" y="1825625"/>
            <a:ext cx="550386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3">
            <a:extLst>
              <a:ext uri="{FF2B5EF4-FFF2-40B4-BE49-F238E27FC236}">
                <a16:creationId xmlns:a16="http://schemas.microsoft.com/office/drawing/2014/main" id="{DA0DA994-B4A9-447A-BEBF-3EA31D3755A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itle 1">
            <a:extLst>
              <a:ext uri="{FF2B5EF4-FFF2-40B4-BE49-F238E27FC236}">
                <a16:creationId xmlns:a16="http://schemas.microsoft.com/office/drawing/2014/main" id="{19DEF115-82C2-4E9D-A22C-8DA561FB37B8}"/>
              </a:ext>
            </a:extLst>
          </p:cNvPr>
          <p:cNvSpPr>
            <a:spLocks noGrp="1"/>
          </p:cNvSpPr>
          <p:nvPr>
            <p:ph type="title"/>
          </p:nvPr>
        </p:nvSpPr>
        <p:spPr>
          <a:xfrm>
            <a:off x="515939" y="246621"/>
            <a:ext cx="11150600" cy="920336"/>
          </a:xfrm>
        </p:spPr>
        <p:txBody>
          <a:bodyPr lIns="0" tIns="0" rIns="0" bIns="0" anchor="b">
            <a:noAutofit/>
          </a:bodyPr>
          <a:lstStyle>
            <a:lvl1pPr>
              <a:defRPr sz="2400" b="1" cap="all" baseline="0"/>
            </a:lvl1pPr>
          </a:lstStyle>
          <a:p>
            <a:r>
              <a:rPr lang="en-US"/>
              <a:t>Click to edit Master title style</a:t>
            </a:r>
            <a:endParaRPr lang="en-IN"/>
          </a:p>
        </p:txBody>
      </p:sp>
      <p:pic>
        <p:nvPicPr>
          <p:cNvPr id="11" name="Picture 10">
            <a:extLst>
              <a:ext uri="{FF2B5EF4-FFF2-40B4-BE49-F238E27FC236}">
                <a16:creationId xmlns:a16="http://schemas.microsoft.com/office/drawing/2014/main" id="{943AE5D9-B305-1442-8E5A-76D5D9056666}"/>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20929342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616F52B4-215E-4237-893C-E22B23804744}"/>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2" name="Freeform 5">
              <a:extLst>
                <a:ext uri="{FF2B5EF4-FFF2-40B4-BE49-F238E27FC236}">
                  <a16:creationId xmlns:a16="http://schemas.microsoft.com/office/drawing/2014/main" id="{B7C40C77-B795-4B07-B92D-2E8A56635773}"/>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23" name="Freeform 6">
              <a:extLst>
                <a:ext uri="{FF2B5EF4-FFF2-40B4-BE49-F238E27FC236}">
                  <a16:creationId xmlns:a16="http://schemas.microsoft.com/office/drawing/2014/main" id="{6E703A1E-5F10-4BB5-9D52-77CB6F5994C0}"/>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24" name="Freeform 7">
              <a:extLst>
                <a:ext uri="{FF2B5EF4-FFF2-40B4-BE49-F238E27FC236}">
                  <a16:creationId xmlns:a16="http://schemas.microsoft.com/office/drawing/2014/main" id="{22CEE04C-09CE-41CF-937D-EC2D3C23ECC6}"/>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7" y="6455741"/>
            <a:ext cx="294460" cy="187367"/>
          </a:xfrm>
        </p:spPr>
        <p:txBody>
          <a:bodyPr lIns="0" tIns="0" rIns="0" bIns="0"/>
          <a:lstStyle>
            <a:lvl1pPr algn="ctr">
              <a:defRPr sz="675">
                <a:solidFill>
                  <a:schemeClr val="bg1"/>
                </a:solidFill>
                <a:latin typeface="+mn-lt"/>
              </a:defRPr>
            </a:lvl1pPr>
          </a:lstStyle>
          <a:p>
            <a:fld id="{9EC71654-96A5-4280-94F3-931C61A9F92C}" type="slidenum">
              <a:rPr lang="en-IN" smtClean="0"/>
              <a:pPr/>
              <a:t>‹#›</a:t>
            </a:fld>
            <a:endParaRPr lang="en-IN" dirty="0"/>
          </a:p>
        </p:txBody>
      </p:sp>
      <p:sp>
        <p:nvSpPr>
          <p:cNvPr id="14" name="Text Placeholder 2">
            <a:extLst>
              <a:ext uri="{FF2B5EF4-FFF2-40B4-BE49-F238E27FC236}">
                <a16:creationId xmlns:a16="http://schemas.microsoft.com/office/drawing/2014/main" id="{774CF4BA-8DCB-42CF-A2C4-D6AF95EE3F54}"/>
              </a:ext>
            </a:extLst>
          </p:cNvPr>
          <p:cNvSpPr>
            <a:spLocks noGrp="1"/>
          </p:cNvSpPr>
          <p:nvPr>
            <p:ph type="body" idx="1"/>
          </p:nvPr>
        </p:nvSpPr>
        <p:spPr>
          <a:xfrm>
            <a:off x="515939" y="1681163"/>
            <a:ext cx="5157787" cy="82391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7" name="Content Placeholder 3">
            <a:extLst>
              <a:ext uri="{FF2B5EF4-FFF2-40B4-BE49-F238E27FC236}">
                <a16:creationId xmlns:a16="http://schemas.microsoft.com/office/drawing/2014/main" id="{67BA8B6E-A28D-4658-8C91-6CA7BD539B85}"/>
              </a:ext>
            </a:extLst>
          </p:cNvPr>
          <p:cNvSpPr>
            <a:spLocks noGrp="1"/>
          </p:cNvSpPr>
          <p:nvPr>
            <p:ph sz="half" idx="2"/>
          </p:nvPr>
        </p:nvSpPr>
        <p:spPr>
          <a:xfrm>
            <a:off x="51593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F73B3215-82DB-4DBF-9E77-3AE2308C6920}"/>
              </a:ext>
            </a:extLst>
          </p:cNvPr>
          <p:cNvSpPr>
            <a:spLocks noGrp="1"/>
          </p:cNvSpPr>
          <p:nvPr>
            <p:ph type="body" sz="quarter" idx="3"/>
          </p:nvPr>
        </p:nvSpPr>
        <p:spPr>
          <a:xfrm>
            <a:off x="6172201" y="1681163"/>
            <a:ext cx="5183188" cy="823912"/>
          </a:xfrm>
        </p:spPr>
        <p:txBody>
          <a:bodyPr anchor="b"/>
          <a:lstStyle>
            <a:lvl1pPr marL="0" indent="0">
              <a:buNone/>
              <a:defRPr sz="1800" b="1">
                <a:solidFill>
                  <a:schemeClr val="accent5"/>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9" name="Content Placeholder 5">
            <a:extLst>
              <a:ext uri="{FF2B5EF4-FFF2-40B4-BE49-F238E27FC236}">
                <a16:creationId xmlns:a16="http://schemas.microsoft.com/office/drawing/2014/main" id="{8DFD34E8-36CC-4FFE-926B-C170208FEDB8}"/>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AE3770E9-CB74-47B0-8229-91F6F756015E}"/>
              </a:ext>
            </a:extLst>
          </p:cNvPr>
          <p:cNvSpPr>
            <a:spLocks noGrp="1"/>
          </p:cNvSpPr>
          <p:nvPr>
            <p:ph type="title"/>
          </p:nvPr>
        </p:nvSpPr>
        <p:spPr>
          <a:xfrm>
            <a:off x="515939" y="246621"/>
            <a:ext cx="11150600" cy="920336"/>
          </a:xfrm>
        </p:spPr>
        <p:txBody>
          <a:bodyPr lIns="0" tIns="0" rIns="0" bIns="0" anchor="b">
            <a:noAutofit/>
          </a:bodyPr>
          <a:lstStyle>
            <a:lvl1pPr>
              <a:defRPr sz="2400" b="1" cap="all" baseline="0"/>
            </a:lvl1pPr>
          </a:lstStyle>
          <a:p>
            <a:r>
              <a:rPr lang="en-US"/>
              <a:t>Click to edit Master title style</a:t>
            </a:r>
            <a:endParaRPr lang="en-IN"/>
          </a:p>
        </p:txBody>
      </p:sp>
      <p:pic>
        <p:nvPicPr>
          <p:cNvPr id="13" name="Picture 12">
            <a:extLst>
              <a:ext uri="{FF2B5EF4-FFF2-40B4-BE49-F238E27FC236}">
                <a16:creationId xmlns:a16="http://schemas.microsoft.com/office/drawing/2014/main" id="{943AE5D9-B305-1442-8E5A-76D5D9056666}"/>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2461794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9F866E5C-B8AA-4805-B232-831BA01AAF1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0" name="Freeform 5">
              <a:extLst>
                <a:ext uri="{FF2B5EF4-FFF2-40B4-BE49-F238E27FC236}">
                  <a16:creationId xmlns:a16="http://schemas.microsoft.com/office/drawing/2014/main" id="{F98614F0-2DA3-4F29-8CB3-D61424AC8506}"/>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22" name="Freeform 6">
              <a:extLst>
                <a:ext uri="{FF2B5EF4-FFF2-40B4-BE49-F238E27FC236}">
                  <a16:creationId xmlns:a16="http://schemas.microsoft.com/office/drawing/2014/main" id="{66D52F08-13EC-4AB4-BB79-89A5395A03B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23" name="Freeform 7">
              <a:extLst>
                <a:ext uri="{FF2B5EF4-FFF2-40B4-BE49-F238E27FC236}">
                  <a16:creationId xmlns:a16="http://schemas.microsoft.com/office/drawing/2014/main" id="{2544236D-8C3A-41EF-9A68-C84A8A7D0F5A}"/>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7" y="6455741"/>
            <a:ext cx="294460" cy="187367"/>
          </a:xfrm>
        </p:spPr>
        <p:txBody>
          <a:bodyPr lIns="0" tIns="0" rIns="0" bIns="0"/>
          <a:lstStyle>
            <a:lvl1pPr algn="ctr">
              <a:defRPr sz="675">
                <a:solidFill>
                  <a:schemeClr val="bg1"/>
                </a:solidFill>
                <a:latin typeface="+mn-lt"/>
              </a:defRPr>
            </a:lvl1pPr>
          </a:lstStyle>
          <a:p>
            <a:fld id="{9EC71654-96A5-4280-94F3-931C61A9F92C}" type="slidenum">
              <a:rPr lang="en-IN" smtClean="0"/>
              <a:pPr/>
              <a:t>‹#›</a:t>
            </a:fld>
            <a:endParaRPr lang="en-IN" dirty="0"/>
          </a:p>
        </p:txBody>
      </p:sp>
      <p:sp>
        <p:nvSpPr>
          <p:cNvPr id="14" name="Title 1">
            <a:extLst>
              <a:ext uri="{FF2B5EF4-FFF2-40B4-BE49-F238E27FC236}">
                <a16:creationId xmlns:a16="http://schemas.microsoft.com/office/drawing/2014/main" id="{9009D5C6-6206-4291-8037-67DC025F0B4C}"/>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17" name="Text Placeholder 3">
            <a:extLst>
              <a:ext uri="{FF2B5EF4-FFF2-40B4-BE49-F238E27FC236}">
                <a16:creationId xmlns:a16="http://schemas.microsoft.com/office/drawing/2014/main" id="{BEB643FD-AA85-4A43-8EBD-AFD10DD98793}"/>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18" name="Content Placeholder 2">
            <a:extLst>
              <a:ext uri="{FF2B5EF4-FFF2-40B4-BE49-F238E27FC236}">
                <a16:creationId xmlns:a16="http://schemas.microsoft.com/office/drawing/2014/main" id="{9001F313-F798-43BE-AFF0-A68C84C3640D}"/>
              </a:ext>
            </a:extLst>
          </p:cNvPr>
          <p:cNvSpPr>
            <a:spLocks noGrp="1"/>
          </p:cNvSpPr>
          <p:nvPr>
            <p:ph idx="1"/>
          </p:nvPr>
        </p:nvSpPr>
        <p:spPr>
          <a:xfrm>
            <a:off x="5183188" y="457201"/>
            <a:ext cx="6172200" cy="540385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943AE5D9-B305-1442-8E5A-76D5D9056666}"/>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30253102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eam Slide">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431CD316-21C7-4FA9-A45A-374D6AE71ED5}"/>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36" name="Freeform 5">
              <a:extLst>
                <a:ext uri="{FF2B5EF4-FFF2-40B4-BE49-F238E27FC236}">
                  <a16:creationId xmlns:a16="http://schemas.microsoft.com/office/drawing/2014/main" id="{E107D9FB-3967-4583-A9DA-6787AF71202C}"/>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37" name="Freeform 6">
              <a:extLst>
                <a:ext uri="{FF2B5EF4-FFF2-40B4-BE49-F238E27FC236}">
                  <a16:creationId xmlns:a16="http://schemas.microsoft.com/office/drawing/2014/main" id="{138D5FEB-37FF-4F26-B625-CE2BE91FF21B}"/>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sp>
          <p:nvSpPr>
            <p:cNvPr id="38" name="Freeform 7">
              <a:extLst>
                <a:ext uri="{FF2B5EF4-FFF2-40B4-BE49-F238E27FC236}">
                  <a16:creationId xmlns:a16="http://schemas.microsoft.com/office/drawing/2014/main" id="{6C2B67E8-673C-422C-B021-296E2E2B952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0" dirty="0"/>
            </a:p>
          </p:txBody>
        </p:sp>
      </p:grpSp>
      <p:sp>
        <p:nvSpPr>
          <p:cNvPr id="23" name="Oval 22">
            <a:extLst>
              <a:ext uri="{FF2B5EF4-FFF2-40B4-BE49-F238E27FC236}">
                <a16:creationId xmlns:a16="http://schemas.microsoft.com/office/drawing/2014/main" id="{687010E4-ADF2-486D-8DF7-B0FF38C6DADF}"/>
              </a:ext>
            </a:extLst>
          </p:cNvPr>
          <p:cNvSpPr/>
          <p:nvPr userDrawn="1"/>
        </p:nvSpPr>
        <p:spPr>
          <a:xfrm>
            <a:off x="687895" y="1600200"/>
            <a:ext cx="2386468" cy="2386468"/>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 name="Title 1">
            <a:extLst>
              <a:ext uri="{FF2B5EF4-FFF2-40B4-BE49-F238E27FC236}">
                <a16:creationId xmlns:a16="http://schemas.microsoft.com/office/drawing/2014/main" id="{B70E2287-0F7B-4DD3-A805-DB19BBF3C716}"/>
              </a:ext>
            </a:extLst>
          </p:cNvPr>
          <p:cNvSpPr>
            <a:spLocks noGrp="1"/>
          </p:cNvSpPr>
          <p:nvPr>
            <p:ph type="title"/>
          </p:nvPr>
        </p:nvSpPr>
        <p:spPr>
          <a:xfrm>
            <a:off x="515939" y="246621"/>
            <a:ext cx="11150600" cy="920336"/>
          </a:xfrm>
        </p:spPr>
        <p:txBody>
          <a:bodyPr lIns="0" tIns="0" rIns="0" bIns="0" anchor="b">
            <a:noAutofit/>
          </a:bodyPr>
          <a:lstStyle>
            <a:lvl1pPr>
              <a:defRPr sz="2400" b="1" cap="all" baseline="0"/>
            </a:lvl1pPr>
          </a:lstStyle>
          <a:p>
            <a:r>
              <a:rPr lang="en-US"/>
              <a:t>Click to edit Master title style</a:t>
            </a:r>
            <a:endParaRPr lang="en-IN"/>
          </a:p>
        </p:txBody>
      </p:sp>
      <p:sp>
        <p:nvSpPr>
          <p:cNvPr id="10" name="Slide Number Placeholder 5">
            <a:extLst>
              <a:ext uri="{FF2B5EF4-FFF2-40B4-BE49-F238E27FC236}">
                <a16:creationId xmlns:a16="http://schemas.microsoft.com/office/drawing/2014/main" id="{CEC6B25A-6AA2-46A7-84BE-5C907CA51B02}"/>
              </a:ext>
            </a:extLst>
          </p:cNvPr>
          <p:cNvSpPr>
            <a:spLocks noGrp="1"/>
          </p:cNvSpPr>
          <p:nvPr>
            <p:ph type="sldNum" sz="quarter" idx="12"/>
          </p:nvPr>
        </p:nvSpPr>
        <p:spPr>
          <a:xfrm>
            <a:off x="11363697" y="6455741"/>
            <a:ext cx="294460" cy="187367"/>
          </a:xfrm>
        </p:spPr>
        <p:txBody>
          <a:bodyPr lIns="0" tIns="0" rIns="0" bIns="0"/>
          <a:lstStyle>
            <a:lvl1pPr algn="ctr">
              <a:defRPr sz="675">
                <a:solidFill>
                  <a:schemeClr val="bg1"/>
                </a:solidFill>
                <a:latin typeface="+mn-lt"/>
              </a:defRPr>
            </a:lvl1pPr>
          </a:lstStyle>
          <a:p>
            <a:fld id="{9EC71654-96A5-4280-94F3-931C61A9F92C}" type="slidenum">
              <a:rPr lang="en-IN" smtClean="0"/>
              <a:pPr/>
              <a:t>‹#›</a:t>
            </a:fld>
            <a:endParaRPr lang="en-IN" dirty="0"/>
          </a:p>
        </p:txBody>
      </p:sp>
      <p:sp>
        <p:nvSpPr>
          <p:cNvPr id="3" name="Picture Placeholder 2">
            <a:extLst>
              <a:ext uri="{FF2B5EF4-FFF2-40B4-BE49-F238E27FC236}">
                <a16:creationId xmlns:a16="http://schemas.microsoft.com/office/drawing/2014/main" id="{B1B995BE-66C2-4379-885F-4BE069DA39E4}"/>
              </a:ext>
            </a:extLst>
          </p:cNvPr>
          <p:cNvSpPr>
            <a:spLocks noGrp="1"/>
          </p:cNvSpPr>
          <p:nvPr>
            <p:ph type="pic" sz="quarter" idx="13"/>
          </p:nvPr>
        </p:nvSpPr>
        <p:spPr>
          <a:xfrm>
            <a:off x="916495" y="1828800"/>
            <a:ext cx="1964713" cy="1964713"/>
          </a:xfrm>
          <a:prstGeom prst="ellipse">
            <a:avLst/>
          </a:prstGeom>
          <a:solidFill>
            <a:schemeClr val="bg2"/>
          </a:solidFill>
        </p:spPr>
        <p:txBody>
          <a:bodyPr anchor="ctr">
            <a:normAutofit/>
          </a:bodyPr>
          <a:lstStyle>
            <a:lvl1pPr marL="0" indent="0" algn="ctr">
              <a:buNone/>
              <a:defRPr sz="1500"/>
            </a:lvl1pPr>
          </a:lstStyle>
          <a:p>
            <a:r>
              <a:rPr lang="en-US" dirty="0"/>
              <a:t>Click icon to add picture</a:t>
            </a:r>
            <a:endParaRPr lang="en-IN" dirty="0"/>
          </a:p>
        </p:txBody>
      </p:sp>
      <p:sp>
        <p:nvSpPr>
          <p:cNvPr id="27" name="Content Placeholder 2">
            <a:extLst>
              <a:ext uri="{FF2B5EF4-FFF2-40B4-BE49-F238E27FC236}">
                <a16:creationId xmlns:a16="http://schemas.microsoft.com/office/drawing/2014/main" id="{FF56D2E5-86E4-473A-A62F-B7029E5B2558}"/>
              </a:ext>
            </a:extLst>
          </p:cNvPr>
          <p:cNvSpPr>
            <a:spLocks noGrp="1"/>
          </p:cNvSpPr>
          <p:nvPr>
            <p:ph idx="1"/>
          </p:nvPr>
        </p:nvSpPr>
        <p:spPr>
          <a:xfrm>
            <a:off x="611695" y="4499395"/>
            <a:ext cx="2588705" cy="1749005"/>
          </a:xfrm>
        </p:spPr>
        <p:txBody>
          <a:bodyPr lIns="0" tIns="0" rIns="0" bIns="0">
            <a:noAutofit/>
          </a:bodyPr>
          <a:lstStyle>
            <a:lvl1pPr marL="0" indent="0" algn="ctr">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stStyle>
          <a:p>
            <a:pPr lvl="0"/>
            <a:r>
              <a:rPr lang="en-US" dirty="0"/>
              <a:t>Edit Master text styles</a:t>
            </a:r>
          </a:p>
        </p:txBody>
      </p:sp>
      <p:sp>
        <p:nvSpPr>
          <p:cNvPr id="28" name="Content Placeholder 2">
            <a:extLst>
              <a:ext uri="{FF2B5EF4-FFF2-40B4-BE49-F238E27FC236}">
                <a16:creationId xmlns:a16="http://schemas.microsoft.com/office/drawing/2014/main" id="{93934E34-6CC7-492D-9515-EBEC72EFF4CB}"/>
              </a:ext>
            </a:extLst>
          </p:cNvPr>
          <p:cNvSpPr>
            <a:spLocks noGrp="1"/>
          </p:cNvSpPr>
          <p:nvPr>
            <p:ph idx="17" hasCustomPrompt="1"/>
          </p:nvPr>
        </p:nvSpPr>
        <p:spPr>
          <a:xfrm>
            <a:off x="611695" y="3986355"/>
            <a:ext cx="2588705" cy="495389"/>
          </a:xfrm>
        </p:spPr>
        <p:txBody>
          <a:bodyPr lIns="0" tIns="0" rIns="0" bIns="0" anchor="ctr">
            <a:noAutofit/>
          </a:bodyPr>
          <a:lstStyle>
            <a:lvl1pPr marL="0" indent="0" algn="ctr">
              <a:buNone/>
              <a:defRPr sz="1200" b="1" cap="all" baseline="0">
                <a:solidFill>
                  <a:srgbClr val="0D1D5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stStyle>
          <a:p>
            <a:pPr lvl="0"/>
            <a:r>
              <a:rPr lang="en-US" dirty="0"/>
              <a:t>Executive 01</a:t>
            </a:r>
          </a:p>
        </p:txBody>
      </p:sp>
      <p:sp>
        <p:nvSpPr>
          <p:cNvPr id="29" name="Content Placeholder 2">
            <a:extLst>
              <a:ext uri="{FF2B5EF4-FFF2-40B4-BE49-F238E27FC236}">
                <a16:creationId xmlns:a16="http://schemas.microsoft.com/office/drawing/2014/main" id="{E4E27467-A1AA-4773-AAB5-A96267FBD712}"/>
              </a:ext>
            </a:extLst>
          </p:cNvPr>
          <p:cNvSpPr>
            <a:spLocks noGrp="1"/>
          </p:cNvSpPr>
          <p:nvPr>
            <p:ph idx="18"/>
          </p:nvPr>
        </p:nvSpPr>
        <p:spPr>
          <a:xfrm>
            <a:off x="3581400" y="4499395"/>
            <a:ext cx="2588705" cy="1749005"/>
          </a:xfrm>
        </p:spPr>
        <p:txBody>
          <a:bodyPr lIns="0" tIns="0" rIns="0" bIns="0">
            <a:noAutofit/>
          </a:bodyPr>
          <a:lstStyle>
            <a:lvl1pPr marL="0" indent="0" algn="ctr">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stStyle>
          <a:p>
            <a:pPr lvl="0"/>
            <a:r>
              <a:rPr lang="en-US"/>
              <a:t>Edit Master text styles</a:t>
            </a:r>
          </a:p>
        </p:txBody>
      </p:sp>
      <p:sp>
        <p:nvSpPr>
          <p:cNvPr id="30" name="Content Placeholder 2">
            <a:extLst>
              <a:ext uri="{FF2B5EF4-FFF2-40B4-BE49-F238E27FC236}">
                <a16:creationId xmlns:a16="http://schemas.microsoft.com/office/drawing/2014/main" id="{6CABD5EB-4A8B-448B-8ED1-B8B420815B2D}"/>
              </a:ext>
            </a:extLst>
          </p:cNvPr>
          <p:cNvSpPr>
            <a:spLocks noGrp="1"/>
          </p:cNvSpPr>
          <p:nvPr>
            <p:ph idx="19" hasCustomPrompt="1"/>
          </p:nvPr>
        </p:nvSpPr>
        <p:spPr>
          <a:xfrm>
            <a:off x="3581400" y="3986355"/>
            <a:ext cx="2588705" cy="495389"/>
          </a:xfrm>
        </p:spPr>
        <p:txBody>
          <a:bodyPr lIns="0" tIns="0" rIns="0" bIns="0" anchor="ctr">
            <a:noAutofit/>
          </a:bodyPr>
          <a:lstStyle>
            <a:lvl1pPr marL="0" indent="0" algn="ctr">
              <a:buNone/>
              <a:defRPr sz="1200" b="1" cap="all" baseline="0">
                <a:solidFill>
                  <a:srgbClr val="0D1D5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stStyle>
          <a:p>
            <a:pPr lvl="0"/>
            <a:r>
              <a:rPr lang="en-US" dirty="0"/>
              <a:t>Executive 01</a:t>
            </a:r>
          </a:p>
        </p:txBody>
      </p:sp>
      <p:sp>
        <p:nvSpPr>
          <p:cNvPr id="31" name="Content Placeholder 2">
            <a:extLst>
              <a:ext uri="{FF2B5EF4-FFF2-40B4-BE49-F238E27FC236}">
                <a16:creationId xmlns:a16="http://schemas.microsoft.com/office/drawing/2014/main" id="{0D86883C-E501-47FF-AE1A-E9CE8B71B421}"/>
              </a:ext>
            </a:extLst>
          </p:cNvPr>
          <p:cNvSpPr>
            <a:spLocks noGrp="1"/>
          </p:cNvSpPr>
          <p:nvPr>
            <p:ph idx="20"/>
          </p:nvPr>
        </p:nvSpPr>
        <p:spPr>
          <a:xfrm>
            <a:off x="6579563" y="4465327"/>
            <a:ext cx="2588705" cy="1749005"/>
          </a:xfrm>
        </p:spPr>
        <p:txBody>
          <a:bodyPr lIns="0" tIns="0" rIns="0" bIns="0">
            <a:noAutofit/>
          </a:bodyPr>
          <a:lstStyle>
            <a:lvl1pPr marL="0" indent="0" algn="ctr">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stStyle>
          <a:p>
            <a:pPr lvl="0"/>
            <a:r>
              <a:rPr lang="en-US"/>
              <a:t>Edit Master text styles</a:t>
            </a:r>
          </a:p>
        </p:txBody>
      </p:sp>
      <p:sp>
        <p:nvSpPr>
          <p:cNvPr id="32" name="Content Placeholder 2">
            <a:extLst>
              <a:ext uri="{FF2B5EF4-FFF2-40B4-BE49-F238E27FC236}">
                <a16:creationId xmlns:a16="http://schemas.microsoft.com/office/drawing/2014/main" id="{3683A037-F698-4CC9-904D-F377D71F690F}"/>
              </a:ext>
            </a:extLst>
          </p:cNvPr>
          <p:cNvSpPr>
            <a:spLocks noGrp="1"/>
          </p:cNvSpPr>
          <p:nvPr>
            <p:ph idx="21" hasCustomPrompt="1"/>
          </p:nvPr>
        </p:nvSpPr>
        <p:spPr>
          <a:xfrm>
            <a:off x="6579563" y="3952287"/>
            <a:ext cx="2588705" cy="495389"/>
          </a:xfrm>
        </p:spPr>
        <p:txBody>
          <a:bodyPr lIns="0" tIns="0" rIns="0" bIns="0" anchor="ctr">
            <a:noAutofit/>
          </a:bodyPr>
          <a:lstStyle>
            <a:lvl1pPr marL="0" indent="0" algn="ctr">
              <a:buNone/>
              <a:defRPr sz="1200" b="1" cap="all" baseline="0">
                <a:solidFill>
                  <a:srgbClr val="0D1D5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stStyle>
          <a:p>
            <a:pPr lvl="0"/>
            <a:r>
              <a:rPr lang="en-US" dirty="0"/>
              <a:t>Executive 01</a:t>
            </a:r>
          </a:p>
        </p:txBody>
      </p:sp>
      <p:sp>
        <p:nvSpPr>
          <p:cNvPr id="39" name="Oval 38">
            <a:extLst>
              <a:ext uri="{FF2B5EF4-FFF2-40B4-BE49-F238E27FC236}">
                <a16:creationId xmlns:a16="http://schemas.microsoft.com/office/drawing/2014/main" id="{09A4096B-4F99-4C4F-8611-7B2AD8EA8800}"/>
              </a:ext>
            </a:extLst>
          </p:cNvPr>
          <p:cNvSpPr/>
          <p:nvPr userDrawn="1"/>
        </p:nvSpPr>
        <p:spPr>
          <a:xfrm>
            <a:off x="3581400" y="1600200"/>
            <a:ext cx="2386468" cy="2386468"/>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40" name="Oval 39">
            <a:extLst>
              <a:ext uri="{FF2B5EF4-FFF2-40B4-BE49-F238E27FC236}">
                <a16:creationId xmlns:a16="http://schemas.microsoft.com/office/drawing/2014/main" id="{7AF263F9-0723-9942-80F4-9AAD14ED97F5}"/>
              </a:ext>
            </a:extLst>
          </p:cNvPr>
          <p:cNvSpPr/>
          <p:nvPr userDrawn="1"/>
        </p:nvSpPr>
        <p:spPr>
          <a:xfrm>
            <a:off x="6477000" y="1600200"/>
            <a:ext cx="2386468" cy="2386468"/>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11" name="Picture Placeholder 2">
            <a:extLst>
              <a:ext uri="{FF2B5EF4-FFF2-40B4-BE49-F238E27FC236}">
                <a16:creationId xmlns:a16="http://schemas.microsoft.com/office/drawing/2014/main" id="{9B56B6C6-9F3C-4E80-BBAD-280E697B895C}"/>
              </a:ext>
            </a:extLst>
          </p:cNvPr>
          <p:cNvSpPr>
            <a:spLocks noGrp="1"/>
          </p:cNvSpPr>
          <p:nvPr>
            <p:ph type="pic" sz="quarter" idx="14"/>
          </p:nvPr>
        </p:nvSpPr>
        <p:spPr>
          <a:xfrm>
            <a:off x="3810000" y="1828800"/>
            <a:ext cx="1965960" cy="1961463"/>
          </a:xfrm>
          <a:prstGeom prst="ellipse">
            <a:avLst/>
          </a:prstGeom>
          <a:solidFill>
            <a:schemeClr val="bg2"/>
          </a:solidFill>
        </p:spPr>
        <p:txBody>
          <a:bodyPr anchor="ctr">
            <a:normAutofit/>
          </a:bodyPr>
          <a:lstStyle>
            <a:lvl1pPr marL="0" indent="0" algn="ctr">
              <a:buNone/>
              <a:defRPr sz="1500"/>
            </a:lvl1pPr>
          </a:lstStyle>
          <a:p>
            <a:r>
              <a:rPr lang="en-US" dirty="0"/>
              <a:t>Click icon to add picture</a:t>
            </a:r>
            <a:endParaRPr lang="en-IN" dirty="0"/>
          </a:p>
        </p:txBody>
      </p:sp>
      <p:sp>
        <p:nvSpPr>
          <p:cNvPr id="12" name="Picture Placeholder 2">
            <a:extLst>
              <a:ext uri="{FF2B5EF4-FFF2-40B4-BE49-F238E27FC236}">
                <a16:creationId xmlns:a16="http://schemas.microsoft.com/office/drawing/2014/main" id="{54704160-1ED7-4B90-8963-0F887C73E94D}"/>
              </a:ext>
            </a:extLst>
          </p:cNvPr>
          <p:cNvSpPr>
            <a:spLocks noGrp="1"/>
          </p:cNvSpPr>
          <p:nvPr>
            <p:ph type="pic" sz="quarter" idx="15"/>
          </p:nvPr>
        </p:nvSpPr>
        <p:spPr>
          <a:xfrm>
            <a:off x="6705600" y="1828800"/>
            <a:ext cx="1975104" cy="1975104"/>
          </a:xfrm>
          <a:prstGeom prst="ellipse">
            <a:avLst/>
          </a:prstGeom>
          <a:solidFill>
            <a:schemeClr val="bg2"/>
          </a:solidFill>
        </p:spPr>
        <p:txBody>
          <a:bodyPr anchor="ctr">
            <a:normAutofit/>
          </a:bodyPr>
          <a:lstStyle>
            <a:lvl1pPr marL="0" indent="0" algn="ctr">
              <a:buNone/>
              <a:defRPr sz="1500"/>
            </a:lvl1pPr>
          </a:lstStyle>
          <a:p>
            <a:r>
              <a:rPr lang="en-US" dirty="0"/>
              <a:t>Click icon to add picture</a:t>
            </a:r>
            <a:endParaRPr lang="en-IN" dirty="0"/>
          </a:p>
        </p:txBody>
      </p:sp>
      <p:pic>
        <p:nvPicPr>
          <p:cNvPr id="26" name="Picture 25">
            <a:extLst>
              <a:ext uri="{FF2B5EF4-FFF2-40B4-BE49-F238E27FC236}">
                <a16:creationId xmlns:a16="http://schemas.microsoft.com/office/drawing/2014/main" id="{943AE5D9-B305-1442-8E5A-76D5D9056666}"/>
              </a:ext>
            </a:extLst>
          </p:cNvPr>
          <p:cNvPicPr>
            <a:picLocks noChangeAspect="1"/>
          </p:cNvPicPr>
          <p:nvPr userDrawn="1"/>
        </p:nvPicPr>
        <p:blipFill>
          <a:blip r:embed="rId2"/>
          <a:stretch>
            <a:fillRect/>
          </a:stretch>
        </p:blipFill>
        <p:spPr>
          <a:xfrm>
            <a:off x="677334" y="6041362"/>
            <a:ext cx="1689100" cy="391377"/>
          </a:xfrm>
          <a:prstGeom prst="rect">
            <a:avLst/>
          </a:prstGeom>
        </p:spPr>
      </p:pic>
    </p:spTree>
    <p:extLst>
      <p:ext uri="{BB962C8B-B14F-4D97-AF65-F5344CB8AC3E}">
        <p14:creationId xmlns:p14="http://schemas.microsoft.com/office/powerpoint/2010/main" val="2786479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IN"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11163816" y="6223924"/>
            <a:ext cx="683339" cy="365125"/>
          </a:xfrm>
          <a:prstGeom prst="rect">
            <a:avLst/>
          </a:prstGeom>
        </p:spPr>
        <p:txBody>
          <a:bodyPr vert="horz" lIns="91440" tIns="45720" rIns="91440" bIns="45720" rtlCol="0" anchor="ctr"/>
          <a:lstStyle>
            <a:lvl1pPr algn="r">
              <a:defRPr sz="900">
                <a:solidFill>
                  <a:schemeClr val="bg1"/>
                </a:solidFill>
              </a:defRPr>
            </a:lvl1pPr>
          </a:lstStyle>
          <a:p>
            <a:fld id="{9EC71654-96A5-4280-94F3-931C61A9F92C}" type="slidenum">
              <a:rPr lang="en-IN" smtClean="0"/>
              <a:pPr/>
              <a:t>‹#›</a:t>
            </a:fld>
            <a:endParaRPr lang="en-IN" dirty="0"/>
          </a:p>
        </p:txBody>
      </p:sp>
    </p:spTree>
    <p:extLst>
      <p:ext uri="{BB962C8B-B14F-4D97-AF65-F5344CB8AC3E}">
        <p14:creationId xmlns:p14="http://schemas.microsoft.com/office/powerpoint/2010/main" val="3246971663"/>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74" r:id="rId12"/>
    <p:sldLayoutId id="2147483975" r:id="rId13"/>
    <p:sldLayoutId id="2147483976" r:id="rId14"/>
    <p:sldLayoutId id="2147483977" r:id="rId15"/>
    <p:sldLayoutId id="2147483978" r:id="rId16"/>
    <p:sldLayoutId id="2147483979" r:id="rId17"/>
    <p:sldLayoutId id="2147483980" r:id="rId18"/>
    <p:sldLayoutId id="2147483981" r:id="rId19"/>
    <p:sldLayoutId id="2147483983" r:id="rId20"/>
    <p:sldLayoutId id="2147483654" r:id="rId21"/>
    <p:sldLayoutId id="2147483668" r:id="rId22"/>
    <p:sldLayoutId id="2147483669" r:id="rId23"/>
    <p:sldLayoutId id="2147483670" r:id="rId24"/>
    <p:sldLayoutId id="2147483671" r:id="rId25"/>
    <p:sldLayoutId id="2147483673" r:id="rId26"/>
    <p:sldLayoutId id="2147483984" r:id="rId27"/>
  </p:sldLayoutIdLst>
  <p:hf hdr="0" ftr="0" dt="0"/>
  <p:txStyles>
    <p:titleStyle>
      <a:lvl1pPr algn="l" defTabSz="457200" rtl="0" eaLnBrk="1" latinLnBrk="0" hangingPunct="1">
        <a:spcBef>
          <a:spcPct val="0"/>
        </a:spcBef>
        <a:buNone/>
        <a:defRPr sz="2400" b="1" i="0" kern="1200" cap="all" baseline="0">
          <a:solidFill>
            <a:schemeClr val="accent1"/>
          </a:solidFill>
          <a:latin typeface="Arial" panose="020B0604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600" kern="1200" baseline="0">
          <a:solidFill>
            <a:schemeClr val="tx1">
              <a:lumMod val="75000"/>
              <a:lumOff val="25000"/>
            </a:schemeClr>
          </a:solidFill>
          <a:latin typeface="Arial" panose="020B0604020202020204" pitchFamily="34"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baseline="0">
          <a:solidFill>
            <a:schemeClr val="tx1">
              <a:lumMod val="75000"/>
              <a:lumOff val="25000"/>
            </a:schemeClr>
          </a:solidFill>
          <a:latin typeface="Arial" panose="020B0604020202020204" pitchFamily="34"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kern="1200" baseline="0">
          <a:solidFill>
            <a:schemeClr val="tx1">
              <a:lumMod val="75000"/>
              <a:lumOff val="25000"/>
            </a:schemeClr>
          </a:solidFill>
          <a:latin typeface="Arial" panose="020B0604020202020204" pitchFamily="34"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600" kern="1200" baseline="0">
          <a:solidFill>
            <a:schemeClr val="tx1">
              <a:lumMod val="75000"/>
              <a:lumOff val="25000"/>
            </a:schemeClr>
          </a:solidFill>
          <a:latin typeface="Arial" panose="020B0604020202020204" pitchFamily="34"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600" kern="1200" baseline="0">
          <a:solidFill>
            <a:schemeClr val="tx1">
              <a:lumMod val="75000"/>
              <a:lumOff val="25000"/>
            </a:schemeClr>
          </a:solidFill>
          <a:latin typeface="Arial" panose="020B0604020202020204" pitchFamily="34"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4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32.png"/><Relationship Id="rId4" Type="http://schemas.openxmlformats.org/officeDocument/2006/relationships/image" Target="../media/image31.jp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20.xml"/><Relationship Id="rId5" Type="http://schemas.openxmlformats.org/officeDocument/2006/relationships/image" Target="../media/image6.jpg"/><Relationship Id="rId4" Type="http://schemas.openxmlformats.org/officeDocument/2006/relationships/hyperlink" Target="https://www.wot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EF7BD-FE81-4B20-8DC5-0B3EB736F9F8}"/>
              </a:ext>
            </a:extLst>
          </p:cNvPr>
          <p:cNvSpPr>
            <a:spLocks noGrp="1"/>
          </p:cNvSpPr>
          <p:nvPr>
            <p:ph type="ctrTitle" idx="4294967295"/>
          </p:nvPr>
        </p:nvSpPr>
        <p:spPr>
          <a:xfrm>
            <a:off x="329610" y="2906790"/>
            <a:ext cx="5996928" cy="1520994"/>
          </a:xfrm>
        </p:spPr>
        <p:txBody>
          <a:bodyPr/>
          <a:lstStyle/>
          <a:p>
            <a:pPr algn="ctr"/>
            <a:r>
              <a:rPr lang="en-US" sz="2800" dirty="0">
                <a:solidFill>
                  <a:srgbClr val="DF8B2B"/>
                </a:solidFill>
                <a:latin typeface="Arial" panose="020B0604020202020204" pitchFamily="34" charset="0"/>
              </a:rPr>
              <a:t>Work Opportunity </a:t>
            </a:r>
            <a:br>
              <a:rPr lang="en-US" sz="2800" dirty="0">
                <a:solidFill>
                  <a:srgbClr val="DF8B2B"/>
                </a:solidFill>
                <a:latin typeface="Arial" panose="020B0604020202020204" pitchFamily="34" charset="0"/>
              </a:rPr>
            </a:br>
            <a:r>
              <a:rPr lang="en-US" sz="2800" dirty="0">
                <a:solidFill>
                  <a:srgbClr val="DF8B2B"/>
                </a:solidFill>
                <a:latin typeface="Arial" panose="020B0604020202020204" pitchFamily="34" charset="0"/>
              </a:rPr>
              <a:t>Tax Credit:</a:t>
            </a:r>
            <a:endParaRPr lang="en-IN" sz="2800" dirty="0">
              <a:solidFill>
                <a:srgbClr val="DF8B2B"/>
              </a:solidFill>
              <a:latin typeface="Arial" panose="020B0604020202020204" pitchFamily="34" charset="0"/>
            </a:endParaRPr>
          </a:p>
        </p:txBody>
      </p:sp>
      <p:sp>
        <p:nvSpPr>
          <p:cNvPr id="3" name="Subtitle 2">
            <a:extLst>
              <a:ext uri="{FF2B5EF4-FFF2-40B4-BE49-F238E27FC236}">
                <a16:creationId xmlns:a16="http://schemas.microsoft.com/office/drawing/2014/main" id="{1AFF0EFE-C50F-44EB-8978-B97795477C9E}"/>
              </a:ext>
            </a:extLst>
          </p:cNvPr>
          <p:cNvSpPr>
            <a:spLocks noGrp="1"/>
          </p:cNvSpPr>
          <p:nvPr>
            <p:ph type="subTitle" idx="4294967295"/>
          </p:nvPr>
        </p:nvSpPr>
        <p:spPr>
          <a:xfrm>
            <a:off x="254788" y="4028135"/>
            <a:ext cx="6001401" cy="345192"/>
          </a:xfrm>
        </p:spPr>
        <p:txBody>
          <a:bodyPr/>
          <a:lstStyle/>
          <a:p>
            <a:pPr marL="0" indent="0" algn="ctr">
              <a:buNone/>
            </a:pPr>
            <a:r>
              <a:rPr lang="en-US" sz="1500" b="1" dirty="0">
                <a:solidFill>
                  <a:srgbClr val="50962C"/>
                </a:solidFill>
                <a:latin typeface="Arial" panose="020B0604020202020204" pitchFamily="34" charset="0"/>
              </a:rPr>
              <a:t>What Business Owners Need to Know</a:t>
            </a:r>
          </a:p>
          <a:p>
            <a:pPr algn="ctr"/>
            <a:endParaRPr lang="en-IN"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27" y="1896552"/>
            <a:ext cx="3463122" cy="787696"/>
          </a:xfrm>
          <a:prstGeom prst="rect">
            <a:avLst/>
          </a:prstGeom>
        </p:spPr>
      </p:pic>
      <p:sp>
        <p:nvSpPr>
          <p:cNvPr id="5" name="TextBox 4"/>
          <p:cNvSpPr txBox="1"/>
          <p:nvPr/>
        </p:nvSpPr>
        <p:spPr>
          <a:xfrm>
            <a:off x="1749603" y="4373327"/>
            <a:ext cx="3223260" cy="276999"/>
          </a:xfrm>
          <a:prstGeom prst="rect">
            <a:avLst/>
          </a:prstGeom>
          <a:noFill/>
        </p:spPr>
        <p:txBody>
          <a:bodyPr wrap="square" rtlCol="0">
            <a:spAutoFit/>
          </a:bodyPr>
          <a:lstStyle/>
          <a:p>
            <a:pPr algn="ctr"/>
            <a:r>
              <a:rPr lang="en-US" sz="1200" i="1" dirty="0">
                <a:solidFill>
                  <a:schemeClr val="bg1">
                    <a:lumMod val="50000"/>
                  </a:schemeClr>
                </a:solidFill>
              </a:rPr>
              <a:t>Presented To You On Behalf Of:</a:t>
            </a:r>
          </a:p>
        </p:txBody>
      </p:sp>
      <p:pic>
        <p:nvPicPr>
          <p:cNvPr id="7" name="Picture 6" descr="Capital Building.ps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9800" y="571500"/>
            <a:ext cx="5562600" cy="5562600"/>
          </a:xfrm>
          <a:prstGeom prst="rect">
            <a:avLst/>
          </a:prstGeom>
        </p:spPr>
      </p:pic>
      <p:pic>
        <p:nvPicPr>
          <p:cNvPr id="9" name="Picture 8" descr="Logo&#10;&#10;Description automatically generated">
            <a:extLst>
              <a:ext uri="{FF2B5EF4-FFF2-40B4-BE49-F238E27FC236}">
                <a16:creationId xmlns:a16="http://schemas.microsoft.com/office/drawing/2014/main" id="{114E35E9-68FB-E04F-86DD-EE881D16C1D4}"/>
              </a:ext>
            </a:extLst>
          </p:cNvPr>
          <p:cNvPicPr>
            <a:picLocks noChangeAspect="1"/>
          </p:cNvPicPr>
          <p:nvPr/>
        </p:nvPicPr>
        <p:blipFill>
          <a:blip r:embed="rId5"/>
          <a:stretch>
            <a:fillRect/>
          </a:stretch>
        </p:blipFill>
        <p:spPr>
          <a:xfrm>
            <a:off x="2093336" y="4795843"/>
            <a:ext cx="2469476" cy="614357"/>
          </a:xfrm>
          <a:prstGeom prst="rect">
            <a:avLst/>
          </a:prstGeom>
        </p:spPr>
      </p:pic>
    </p:spTree>
    <p:extLst>
      <p:ext uri="{BB962C8B-B14F-4D97-AF65-F5344CB8AC3E}">
        <p14:creationId xmlns:p14="http://schemas.microsoft.com/office/powerpoint/2010/main" val="3737989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2A9C73-06ED-419B-81B5-491CBFC22330}"/>
              </a:ext>
            </a:extLst>
          </p:cNvPr>
          <p:cNvSpPr>
            <a:spLocks noGrp="1"/>
          </p:cNvSpPr>
          <p:nvPr>
            <p:ph idx="1"/>
          </p:nvPr>
        </p:nvSpPr>
        <p:spPr>
          <a:xfrm>
            <a:off x="677863" y="2895600"/>
            <a:ext cx="4808537" cy="2359448"/>
          </a:xfrm>
        </p:spPr>
        <p:txBody>
          <a:bodyPr/>
          <a:lstStyle/>
          <a:p>
            <a:pPr marL="0" indent="0">
              <a:lnSpc>
                <a:spcPts val="2200"/>
              </a:lnSpc>
              <a:buNone/>
            </a:pPr>
            <a:r>
              <a:rPr lang="en-US" sz="2400" b="1" cap="all" dirty="0">
                <a:solidFill>
                  <a:srgbClr val="50962C"/>
                </a:solidFill>
                <a:latin typeface="Arial" panose="020B0604020202020204" pitchFamily="34" charset="0"/>
              </a:rPr>
              <a:t>The Basics:</a:t>
            </a:r>
            <a:br>
              <a:rPr lang="en-US" sz="2400" b="1" cap="all" dirty="0">
                <a:solidFill>
                  <a:srgbClr val="50962C"/>
                </a:solidFill>
                <a:latin typeface="Arial" panose="020B0604020202020204" pitchFamily="34" charset="0"/>
              </a:rPr>
            </a:br>
            <a:r>
              <a:rPr lang="en-US" sz="1600" dirty="0"/>
              <a:t>WOTC encourages businesses to hire from certain categories of workers who face significant barriers to employment. The allowable credit amount is based on a portion of wages paid to an eligible worker during the first year of employment or, in some cases, during the first two years.</a:t>
            </a:r>
            <a:br>
              <a:rPr lang="en-US" sz="1600" dirty="0">
                <a:solidFill>
                  <a:srgbClr val="666666"/>
                </a:solidFill>
              </a:rPr>
            </a:br>
            <a:endParaRPr lang="en-IN" sz="1600" dirty="0">
              <a:solidFill>
                <a:srgbClr val="666666"/>
              </a:solidFill>
            </a:endParaRPr>
          </a:p>
        </p:txBody>
      </p:sp>
      <p:sp>
        <p:nvSpPr>
          <p:cNvPr id="4" name="Slide Number Placeholder 3">
            <a:extLst>
              <a:ext uri="{FF2B5EF4-FFF2-40B4-BE49-F238E27FC236}">
                <a16:creationId xmlns:a16="http://schemas.microsoft.com/office/drawing/2014/main" id="{3B5C6BAC-F3F8-4AA0-B332-02F663571328}"/>
              </a:ext>
            </a:extLst>
          </p:cNvPr>
          <p:cNvSpPr>
            <a:spLocks noGrp="1"/>
          </p:cNvSpPr>
          <p:nvPr>
            <p:ph type="sldNum" sz="quarter" idx="4294967295"/>
          </p:nvPr>
        </p:nvSpPr>
        <p:spPr>
          <a:xfrm>
            <a:off x="11363697" y="6455741"/>
            <a:ext cx="294460" cy="187367"/>
          </a:xfrm>
        </p:spPr>
        <p:txBody>
          <a:bodyPr/>
          <a:lstStyle/>
          <a:p>
            <a:fld id="{9EC71654-96A5-4280-94F3-931C61A9F92C}" type="slidenum">
              <a:rPr lang="en-IN" smtClean="0"/>
              <a:pPr/>
              <a:t>2</a:t>
            </a:fld>
            <a:endParaRPr lang="en-IN" dirty="0"/>
          </a:p>
        </p:txBody>
      </p:sp>
      <p:sp>
        <p:nvSpPr>
          <p:cNvPr id="2" name="Title 1">
            <a:extLst>
              <a:ext uri="{FF2B5EF4-FFF2-40B4-BE49-F238E27FC236}">
                <a16:creationId xmlns:a16="http://schemas.microsoft.com/office/drawing/2014/main" id="{E2C50832-0B36-43C5-98EC-4CD165D78718}"/>
              </a:ext>
            </a:extLst>
          </p:cNvPr>
          <p:cNvSpPr>
            <a:spLocks noGrp="1"/>
          </p:cNvSpPr>
          <p:nvPr>
            <p:ph type="title"/>
          </p:nvPr>
        </p:nvSpPr>
        <p:spPr>
          <a:xfrm>
            <a:off x="677863" y="533401"/>
            <a:ext cx="4702237" cy="2209800"/>
          </a:xfrm>
        </p:spPr>
        <p:txBody>
          <a:bodyPr/>
          <a:lstStyle/>
          <a:p>
            <a:pPr>
              <a:lnSpc>
                <a:spcPts val="2200"/>
              </a:lnSpc>
            </a:pPr>
            <a:r>
              <a:rPr lang="en-IN" dirty="0">
                <a:solidFill>
                  <a:srgbClr val="50962C"/>
                </a:solidFill>
                <a:latin typeface="Arial" panose="020B0604020202020204" pitchFamily="34" charset="0"/>
              </a:rPr>
              <a:t>What is wotc?</a:t>
            </a:r>
            <a:br>
              <a:rPr lang="en-IN" dirty="0"/>
            </a:br>
            <a:br>
              <a:rPr lang="en-IN" dirty="0"/>
            </a:br>
            <a:r>
              <a:rPr lang="en-US" sz="1600" cap="none" dirty="0">
                <a:solidFill>
                  <a:schemeClr val="tx1">
                    <a:lumMod val="75000"/>
                    <a:lumOff val="25000"/>
                  </a:schemeClr>
                </a:solidFill>
                <a:latin typeface="Arial" panose="020B0604020202020204" pitchFamily="34" charset="0"/>
              </a:rPr>
              <a:t>The Work Opportunity tax credit (WOTC)</a:t>
            </a:r>
            <a:r>
              <a:rPr lang="en-US" sz="1600" b="0" cap="none" dirty="0">
                <a:solidFill>
                  <a:schemeClr val="tx1">
                    <a:lumMod val="75000"/>
                    <a:lumOff val="25000"/>
                  </a:schemeClr>
                </a:solidFill>
                <a:latin typeface="Arial" panose="020B0604020202020204" pitchFamily="34" charset="0"/>
              </a:rPr>
              <a:t> </a:t>
            </a:r>
            <a:br>
              <a:rPr lang="en-US" sz="1600" b="0" cap="none" dirty="0">
                <a:solidFill>
                  <a:schemeClr val="tx1">
                    <a:lumMod val="75000"/>
                    <a:lumOff val="25000"/>
                  </a:schemeClr>
                </a:solidFill>
                <a:latin typeface="Arial" panose="020B0604020202020204" pitchFamily="34" charset="0"/>
              </a:rPr>
            </a:br>
            <a:r>
              <a:rPr lang="en-US" sz="1600" b="0" cap="none" dirty="0">
                <a:solidFill>
                  <a:schemeClr val="tx1">
                    <a:lumMod val="75000"/>
                    <a:lumOff val="25000"/>
                  </a:schemeClr>
                </a:solidFill>
                <a:latin typeface="Arial" panose="020B0604020202020204" pitchFamily="34" charset="0"/>
              </a:rPr>
              <a:t>is a federal income tax credit that’s available to businesses that hire members of certain “targeted” groups. Here’s how your business may be able to benefit from this potentially lucrative tax break.</a:t>
            </a:r>
            <a:br>
              <a:rPr lang="en-IN" sz="1600" cap="none" dirty="0">
                <a:solidFill>
                  <a:schemeClr val="tx1">
                    <a:lumMod val="75000"/>
                    <a:lumOff val="25000"/>
                  </a:schemeClr>
                </a:solidFill>
                <a:latin typeface="Arial" panose="020B0604020202020204" pitchFamily="34" charset="0"/>
              </a:rPr>
            </a:br>
            <a:br>
              <a:rPr lang="en-IN" dirty="0"/>
            </a:br>
            <a:endParaRPr lang="en-IN" sz="1400" dirty="0"/>
          </a:p>
        </p:txBody>
      </p:sp>
      <p:sp>
        <p:nvSpPr>
          <p:cNvPr id="11" name="Oval 10">
            <a:extLst>
              <a:ext uri="{FF2B5EF4-FFF2-40B4-BE49-F238E27FC236}">
                <a16:creationId xmlns:a16="http://schemas.microsoft.com/office/drawing/2014/main" id="{3CA66877-C696-B344-8440-2D1AC6F4339F}"/>
              </a:ext>
            </a:extLst>
          </p:cNvPr>
          <p:cNvSpPr/>
          <p:nvPr/>
        </p:nvSpPr>
        <p:spPr>
          <a:xfrm>
            <a:off x="5804860" y="-1656644"/>
            <a:ext cx="7435652" cy="7435652"/>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pic>
        <p:nvPicPr>
          <p:cNvPr id="7" name="Picture Placeholder 6" descr="skycrapers">
            <a:extLst>
              <a:ext uri="{FF2B5EF4-FFF2-40B4-BE49-F238E27FC236}">
                <a16:creationId xmlns:a16="http://schemas.microsoft.com/office/drawing/2014/main" id="{A241642C-CB49-4AA1-9EAD-3BCEA280B5B6}"/>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l="41" r="41"/>
          <a:stretch>
            <a:fillRect/>
          </a:stretch>
        </p:blipFill>
        <p:spPr>
          <a:xfrm>
            <a:off x="6285243" y="0"/>
            <a:ext cx="5906759" cy="5413248"/>
          </a:xfrm>
        </p:spPr>
      </p:pic>
    </p:spTree>
    <p:extLst>
      <p:ext uri="{BB962C8B-B14F-4D97-AF65-F5344CB8AC3E}">
        <p14:creationId xmlns:p14="http://schemas.microsoft.com/office/powerpoint/2010/main" val="433561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A9A18-93E0-4615-B7AA-B8C8FBB14464}"/>
              </a:ext>
            </a:extLst>
          </p:cNvPr>
          <p:cNvSpPr>
            <a:spLocks noGrp="1"/>
          </p:cNvSpPr>
          <p:nvPr>
            <p:ph type="title"/>
          </p:nvPr>
        </p:nvSpPr>
        <p:spPr>
          <a:xfrm>
            <a:off x="685800" y="499597"/>
            <a:ext cx="6068568" cy="488939"/>
          </a:xfrm>
        </p:spPr>
        <p:txBody>
          <a:bodyPr/>
          <a:lstStyle/>
          <a:p>
            <a:r>
              <a:rPr lang="en-US" dirty="0">
                <a:solidFill>
                  <a:srgbClr val="50962C"/>
                </a:solidFill>
                <a:latin typeface="Arial" panose="020B0604020202020204" pitchFamily="34" charset="0"/>
              </a:rPr>
              <a:t>WOTC rules and restrictions:</a:t>
            </a:r>
            <a:br>
              <a:rPr lang="en-IN" dirty="0">
                <a:latin typeface="Arial" panose="020B0604020202020204" pitchFamily="34" charset="0"/>
              </a:rPr>
            </a:br>
            <a:endParaRPr lang="en-IN" dirty="0">
              <a:latin typeface="Arial" panose="020B0604020202020204" pitchFamily="34" charset="0"/>
            </a:endParaRPr>
          </a:p>
        </p:txBody>
      </p:sp>
      <p:sp>
        <p:nvSpPr>
          <p:cNvPr id="3" name="Content Placeholder 2">
            <a:extLst>
              <a:ext uri="{FF2B5EF4-FFF2-40B4-BE49-F238E27FC236}">
                <a16:creationId xmlns:a16="http://schemas.microsoft.com/office/drawing/2014/main" id="{B91B32C0-5E61-447F-9557-57AF415D6FE9}"/>
              </a:ext>
            </a:extLst>
          </p:cNvPr>
          <p:cNvSpPr>
            <a:spLocks noGrp="1"/>
          </p:cNvSpPr>
          <p:nvPr>
            <p:ph idx="1"/>
          </p:nvPr>
        </p:nvSpPr>
        <p:spPr>
          <a:xfrm>
            <a:off x="685800" y="1143000"/>
            <a:ext cx="5345429" cy="5072694"/>
          </a:xfrm>
        </p:spPr>
        <p:txBody>
          <a:bodyPr/>
          <a:lstStyle/>
          <a:p>
            <a:pPr>
              <a:buClr>
                <a:srgbClr val="50962C"/>
              </a:buClr>
            </a:pPr>
            <a:r>
              <a:rPr lang="en-US" b="1" u="sng" dirty="0">
                <a:latin typeface="Arial" panose="020B0604020202020204" pitchFamily="34" charset="0"/>
              </a:rPr>
              <a:t>Minimum hours of work.</a:t>
            </a:r>
            <a:r>
              <a:rPr lang="en-US" b="1" dirty="0">
                <a:latin typeface="Arial" panose="020B0604020202020204" pitchFamily="34" charset="0"/>
              </a:rPr>
              <a:t> </a:t>
            </a:r>
            <a:r>
              <a:rPr lang="en-US" dirty="0">
                <a:latin typeface="Arial" panose="020B0604020202020204" pitchFamily="34" charset="0"/>
              </a:rPr>
              <a:t>No credit is available unless the worker completes at least 120 hours of work. The credit is reduced if the individual works at least 120 hours but less than 400 hours.</a:t>
            </a:r>
          </a:p>
          <a:p>
            <a:pPr>
              <a:buClr>
                <a:srgbClr val="50962C"/>
              </a:buClr>
            </a:pPr>
            <a:r>
              <a:rPr lang="en-US" b="1" u="sng" dirty="0">
                <a:latin typeface="Arial" panose="020B0604020202020204" pitchFamily="34" charset="0"/>
              </a:rPr>
              <a:t>Rehired workers.</a:t>
            </a:r>
            <a:r>
              <a:rPr lang="en-US" b="1" dirty="0">
                <a:latin typeface="Arial" panose="020B0604020202020204" pitchFamily="34" charset="0"/>
              </a:rPr>
              <a:t> </a:t>
            </a:r>
            <a:r>
              <a:rPr lang="en-US" dirty="0">
                <a:latin typeface="Arial" panose="020B0604020202020204" pitchFamily="34" charset="0"/>
              </a:rPr>
              <a:t>The credit is available only for </a:t>
            </a:r>
            <a:r>
              <a:rPr lang="en-US" i="1" dirty="0">
                <a:latin typeface="Arial" panose="020B0604020202020204" pitchFamily="34" charset="0"/>
              </a:rPr>
              <a:t>new</a:t>
            </a:r>
            <a:r>
              <a:rPr lang="en-US" dirty="0">
                <a:latin typeface="Arial" panose="020B0604020202020204" pitchFamily="34" charset="0"/>
              </a:rPr>
              <a:t> hires. Wages paid to an individual who was previously employed by your business and is rehired don’t qualify.</a:t>
            </a:r>
          </a:p>
          <a:p>
            <a:pPr>
              <a:buClr>
                <a:srgbClr val="50962C"/>
              </a:buClr>
            </a:pPr>
            <a:r>
              <a:rPr lang="en-US" b="1" u="sng" dirty="0">
                <a:latin typeface="Arial" panose="020B0604020202020204" pitchFamily="34" charset="0"/>
              </a:rPr>
              <a:t>Related parties.</a:t>
            </a:r>
            <a:r>
              <a:rPr lang="en-US" b="1" dirty="0">
                <a:latin typeface="Arial" panose="020B0604020202020204" pitchFamily="34" charset="0"/>
              </a:rPr>
              <a:t> </a:t>
            </a:r>
            <a:r>
              <a:rPr lang="en-US" dirty="0">
                <a:latin typeface="Arial" panose="020B0604020202020204" pitchFamily="34" charset="0"/>
              </a:rPr>
              <a:t>Wages paid to certain individuals who are related to the employer or business owner don’t qualify.</a:t>
            </a:r>
          </a:p>
          <a:p>
            <a:pPr>
              <a:buClr>
                <a:srgbClr val="50962C"/>
              </a:buClr>
            </a:pPr>
            <a:r>
              <a:rPr lang="en-US" b="1" u="sng" dirty="0">
                <a:latin typeface="Arial" panose="020B0604020202020204" pitchFamily="34" charset="0"/>
              </a:rPr>
              <a:t>Deduction of wages reported.</a:t>
            </a:r>
            <a:r>
              <a:rPr lang="en-US" dirty="0"/>
              <a:t> A</a:t>
            </a:r>
            <a:r>
              <a:rPr lang="en-US" dirty="0">
                <a:latin typeface="Arial" panose="020B0604020202020204" pitchFamily="34" charset="0"/>
              </a:rPr>
              <a:t> business can’t claim a compensation deduction for any portion of wages claimed as a WOTC. For instance, if the allowable credit for an employee is $2,400, you must deduct that amount from the employee’s total wages used as a business expense. </a:t>
            </a:r>
            <a:endParaRPr lang="en-IN" sz="1350" dirty="0">
              <a:latin typeface="Arial" panose="020B0604020202020204" pitchFamily="34" charset="0"/>
            </a:endParaRPr>
          </a:p>
        </p:txBody>
      </p:sp>
      <p:sp>
        <p:nvSpPr>
          <p:cNvPr id="4" name="Slide Number Placeholder 3">
            <a:extLst>
              <a:ext uri="{FF2B5EF4-FFF2-40B4-BE49-F238E27FC236}">
                <a16:creationId xmlns:a16="http://schemas.microsoft.com/office/drawing/2014/main" id="{0BDDBFEE-BC50-46CF-AB8F-D145B99B57A6}"/>
              </a:ext>
            </a:extLst>
          </p:cNvPr>
          <p:cNvSpPr>
            <a:spLocks noGrp="1"/>
          </p:cNvSpPr>
          <p:nvPr>
            <p:ph type="sldNum" sz="quarter" idx="12"/>
          </p:nvPr>
        </p:nvSpPr>
        <p:spPr>
          <a:xfrm>
            <a:off x="11363697" y="6455741"/>
            <a:ext cx="294460" cy="187367"/>
          </a:xfrm>
        </p:spPr>
        <p:txBody>
          <a:bodyPr/>
          <a:lstStyle/>
          <a:p>
            <a:fld id="{9EC71654-96A5-4280-94F3-931C61A9F92C}" type="slidenum">
              <a:rPr lang="en-IN" smtClean="0"/>
              <a:pPr/>
              <a:t>3</a:t>
            </a:fld>
            <a:endParaRPr lang="en-IN" dirty="0"/>
          </a:p>
        </p:txBody>
      </p:sp>
      <p:sp>
        <p:nvSpPr>
          <p:cNvPr id="10" name="Oval 9">
            <a:extLst>
              <a:ext uri="{FF2B5EF4-FFF2-40B4-BE49-F238E27FC236}">
                <a16:creationId xmlns:a16="http://schemas.microsoft.com/office/drawing/2014/main" id="{064BE4E1-1072-8244-9CD7-DD1EDA28226B}"/>
              </a:ext>
            </a:extLst>
          </p:cNvPr>
          <p:cNvSpPr/>
          <p:nvPr/>
        </p:nvSpPr>
        <p:spPr>
          <a:xfrm>
            <a:off x="6297620" y="660077"/>
            <a:ext cx="5541765" cy="5541765"/>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pic>
        <p:nvPicPr>
          <p:cNvPr id="7" name="Picture Placeholder 6">
            <a:extLst>
              <a:ext uri="{FF2B5EF4-FFF2-40B4-BE49-F238E27FC236}">
                <a16:creationId xmlns:a16="http://schemas.microsoft.com/office/drawing/2014/main" id="{29305ED8-D39E-4A20-A7CB-7EC58B3E325D}"/>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16622" r="16622"/>
          <a:stretch>
            <a:fillRect/>
          </a:stretch>
        </p:blipFill>
        <p:spPr>
          <a:xfrm>
            <a:off x="6626079" y="988536"/>
            <a:ext cx="4884848" cy="4884848"/>
          </a:xfrm>
          <a:prstGeom prst="ellipse">
            <a:avLst/>
          </a:prstGeom>
        </p:spPr>
      </p:pic>
    </p:spTree>
    <p:extLst>
      <p:ext uri="{BB962C8B-B14F-4D97-AF65-F5344CB8AC3E}">
        <p14:creationId xmlns:p14="http://schemas.microsoft.com/office/powerpoint/2010/main" val="961730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769441"/>
            <a:ext cx="4876800" cy="4686300"/>
          </a:xfrm>
          <a:ln>
            <a:solidFill>
              <a:srgbClr val="FFFFFF"/>
            </a:solidFill>
          </a:ln>
        </p:spPr>
        <p:txBody>
          <a:bodyPr/>
          <a:lstStyle/>
          <a:p>
            <a:pPr fontAlgn="base">
              <a:lnSpc>
                <a:spcPts val="2100"/>
              </a:lnSpc>
              <a:buClr>
                <a:srgbClr val="50962C"/>
              </a:buClr>
            </a:pPr>
            <a:r>
              <a:rPr lang="en-US" sz="1600" dirty="0"/>
              <a:t>WOTC is an IRS federal program, and it is administered at a state level via State Workforce Agencies who handle the review, processing and distribution of certifications (or denials). State Agencies require employers, or service providers like </a:t>
            </a:r>
            <a:r>
              <a:rPr lang="en-US" sz="1600" b="1" dirty="0"/>
              <a:t>WOTC.com</a:t>
            </a:r>
            <a:r>
              <a:rPr lang="en-US" sz="1600" dirty="0"/>
              <a:t>, to submit WOTC applications to them within </a:t>
            </a:r>
            <a:r>
              <a:rPr lang="en-US" sz="1600" b="1" dirty="0"/>
              <a:t>28 days of the employee’s</a:t>
            </a:r>
            <a:r>
              <a:rPr lang="en-US" sz="1600" dirty="0"/>
              <a:t> </a:t>
            </a:r>
            <a:r>
              <a:rPr lang="en-US" sz="1600" b="1" dirty="0"/>
              <a:t>start date</a:t>
            </a:r>
            <a:r>
              <a:rPr lang="en-US" sz="1600" dirty="0"/>
              <a:t>. This is to ensure timely processing of qualified applicants due to the large volume of applications that the states receive.</a:t>
            </a:r>
          </a:p>
          <a:p>
            <a:pPr fontAlgn="base">
              <a:lnSpc>
                <a:spcPts val="2100"/>
              </a:lnSpc>
              <a:buClr>
                <a:srgbClr val="50962C"/>
              </a:buClr>
            </a:pPr>
            <a:r>
              <a:rPr lang="en-US" sz="1600" dirty="0"/>
              <a:t>By not submitting your WOTC applications within the 28-day time frame, you can easily miss out on thousands of dollars on tax credits.</a:t>
            </a:r>
          </a:p>
          <a:p>
            <a:endParaRPr lang="en-US" dirty="0"/>
          </a:p>
        </p:txBody>
      </p:sp>
      <p:sp>
        <p:nvSpPr>
          <p:cNvPr id="3" name="Slide Number Placeholder 2"/>
          <p:cNvSpPr>
            <a:spLocks noGrp="1"/>
          </p:cNvSpPr>
          <p:nvPr>
            <p:ph type="sldNum" sz="quarter" idx="4294967295"/>
          </p:nvPr>
        </p:nvSpPr>
        <p:spPr>
          <a:xfrm>
            <a:off x="11363697" y="6455741"/>
            <a:ext cx="294460" cy="187367"/>
          </a:xfrm>
        </p:spPr>
        <p:txBody>
          <a:bodyPr/>
          <a:lstStyle/>
          <a:p>
            <a:fld id="{9EC71654-96A5-4280-94F3-931C61A9F92C}" type="slidenum">
              <a:rPr lang="en-IN" smtClean="0"/>
              <a:pPr/>
              <a:t>4</a:t>
            </a:fld>
            <a:endParaRPr lang="en-IN" dirty="0"/>
          </a:p>
        </p:txBody>
      </p:sp>
      <p:sp>
        <p:nvSpPr>
          <p:cNvPr id="5" name="Title 4"/>
          <p:cNvSpPr>
            <a:spLocks noGrp="1"/>
          </p:cNvSpPr>
          <p:nvPr>
            <p:ph type="title"/>
          </p:nvPr>
        </p:nvSpPr>
        <p:spPr>
          <a:xfrm>
            <a:off x="685801" y="621517"/>
            <a:ext cx="5554978" cy="483383"/>
          </a:xfrm>
          <a:noFill/>
        </p:spPr>
        <p:txBody>
          <a:bodyPr/>
          <a:lstStyle/>
          <a:p>
            <a:pPr fontAlgn="base"/>
            <a:r>
              <a:rPr lang="en-US" dirty="0">
                <a:solidFill>
                  <a:srgbClr val="50962C"/>
                </a:solidFill>
              </a:rPr>
              <a:t>WOTC 28-Day Deadline Explained:</a:t>
            </a:r>
          </a:p>
        </p:txBody>
      </p:sp>
      <p:sp>
        <p:nvSpPr>
          <p:cNvPr id="9" name="Oval 8">
            <a:extLst>
              <a:ext uri="{FF2B5EF4-FFF2-40B4-BE49-F238E27FC236}">
                <a16:creationId xmlns:a16="http://schemas.microsoft.com/office/drawing/2014/main" id="{99B90F78-D1F1-0546-A63D-77653841D0C2}"/>
              </a:ext>
            </a:extLst>
          </p:cNvPr>
          <p:cNvSpPr/>
          <p:nvPr/>
        </p:nvSpPr>
        <p:spPr>
          <a:xfrm>
            <a:off x="5852733" y="-1613130"/>
            <a:ext cx="7435652" cy="7435652"/>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pic>
        <p:nvPicPr>
          <p:cNvPr id="6" name="Picture Placeholder 9" descr="city scape">
            <a:extLst>
              <a:ext uri="{FF2B5EF4-FFF2-40B4-BE49-F238E27FC236}">
                <a16:creationId xmlns:a16="http://schemas.microsoft.com/office/drawing/2014/main" id="{ABD7F97D-15E8-4032-B615-0562046B7542}"/>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t="4178" b="4178"/>
          <a:stretch>
            <a:fillRect/>
          </a:stretch>
        </p:blipFill>
        <p:spPr>
          <a:xfrm>
            <a:off x="6240778" y="0"/>
            <a:ext cx="5951222" cy="5429250"/>
          </a:xfrm>
        </p:spPr>
      </p:pic>
    </p:spTree>
    <p:extLst>
      <p:ext uri="{BB962C8B-B14F-4D97-AF65-F5344CB8AC3E}">
        <p14:creationId xmlns:p14="http://schemas.microsoft.com/office/powerpoint/2010/main" val="674581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4294967295"/>
          </p:nvPr>
        </p:nvPicPr>
        <p:blipFill rotWithShape="1">
          <a:blip r:embed="rId2">
            <a:extLst>
              <a:ext uri="{28A0092B-C50C-407E-A947-70E740481C1C}">
                <a14:useLocalDpi xmlns:a14="http://schemas.microsoft.com/office/drawing/2010/main" val="0"/>
              </a:ext>
            </a:extLst>
          </a:blip>
          <a:srcRect l="13750" r="13750"/>
          <a:stretch/>
        </p:blipFill>
        <p:spPr>
          <a:xfrm>
            <a:off x="6315456" y="829057"/>
            <a:ext cx="5108447" cy="5108447"/>
          </a:xfrm>
          <a:prstGeom prst="ellipse">
            <a:avLst/>
          </a:prstGeom>
        </p:spPr>
      </p:pic>
      <p:sp>
        <p:nvSpPr>
          <p:cNvPr id="3" name="Title 2"/>
          <p:cNvSpPr>
            <a:spLocks noGrp="1"/>
          </p:cNvSpPr>
          <p:nvPr>
            <p:ph type="title"/>
          </p:nvPr>
        </p:nvSpPr>
        <p:spPr>
          <a:xfrm>
            <a:off x="609600" y="342900"/>
            <a:ext cx="4902644" cy="571500"/>
          </a:xfrm>
        </p:spPr>
        <p:txBody>
          <a:bodyPr>
            <a:normAutofit/>
          </a:bodyPr>
          <a:lstStyle/>
          <a:p>
            <a:r>
              <a:rPr lang="en-US" b="1" dirty="0">
                <a:solidFill>
                  <a:srgbClr val="50962C"/>
                </a:solidFill>
              </a:rPr>
              <a:t>Advice To Employers:</a:t>
            </a:r>
          </a:p>
        </p:txBody>
      </p:sp>
      <p:sp>
        <p:nvSpPr>
          <p:cNvPr id="4" name="Text Placeholder 3"/>
          <p:cNvSpPr>
            <a:spLocks noGrp="1"/>
          </p:cNvSpPr>
          <p:nvPr>
            <p:ph type="body" sz="half" idx="2"/>
          </p:nvPr>
        </p:nvSpPr>
        <p:spPr>
          <a:xfrm>
            <a:off x="582930" y="1066800"/>
            <a:ext cx="5360670" cy="4870704"/>
          </a:xfrm>
        </p:spPr>
        <p:txBody>
          <a:bodyPr>
            <a:normAutofit/>
          </a:bodyPr>
          <a:lstStyle/>
          <a:p>
            <a:pPr marL="285750" indent="-285750">
              <a:lnSpc>
                <a:spcPts val="2100"/>
              </a:lnSpc>
              <a:buClr>
                <a:srgbClr val="50962C"/>
              </a:buClr>
              <a:buFont typeface="Lucida Grande" panose="020B0600040502020204" pitchFamily="34" charset="0"/>
              <a:buChar char="▶"/>
            </a:pPr>
            <a:r>
              <a:rPr lang="en-US" sz="1600" dirty="0"/>
              <a:t>Going forward, include the WOTC paperwork as part of your onboarding process. </a:t>
            </a:r>
          </a:p>
          <a:p>
            <a:pPr marL="285750" indent="-285750">
              <a:lnSpc>
                <a:spcPts val="2100"/>
              </a:lnSpc>
              <a:buClr>
                <a:srgbClr val="50962C"/>
              </a:buClr>
              <a:buFont typeface="Lucida Grande" panose="020B0600040502020204" pitchFamily="34" charset="0"/>
              <a:buChar char="▶"/>
            </a:pPr>
            <a:r>
              <a:rPr lang="en-US" sz="1600" dirty="0"/>
              <a:t>When you hire someone new and have them complete their I-9, W-4, Employment Agreement etc. include the 8850, and 9061 forms. </a:t>
            </a:r>
          </a:p>
          <a:p>
            <a:pPr marL="285750" indent="-285750">
              <a:lnSpc>
                <a:spcPts val="2100"/>
              </a:lnSpc>
              <a:buClr>
                <a:srgbClr val="50962C"/>
              </a:buClr>
              <a:buFont typeface="Lucida Grande" panose="020B0600040502020204" pitchFamily="34" charset="0"/>
              <a:buChar char="▶"/>
            </a:pPr>
            <a:r>
              <a:rPr lang="en-US" sz="1600" dirty="0"/>
              <a:t>To prevent any potential discrimination include the forms for ALL employees, not just the employees you think will qualify.</a:t>
            </a:r>
          </a:p>
          <a:p>
            <a:pPr marL="285750" indent="-285750">
              <a:lnSpc>
                <a:spcPts val="2100"/>
              </a:lnSpc>
              <a:buClr>
                <a:srgbClr val="50962C"/>
              </a:buClr>
              <a:buFont typeface="Lucida Grande" panose="020B0600040502020204" pitchFamily="34" charset="0"/>
              <a:buChar char="▶"/>
            </a:pPr>
            <a:r>
              <a:rPr lang="en-US" sz="1600" dirty="0"/>
              <a:t>WOTC.com offers you the option of using either paper forms or e-forms.  Online, or e-forms, are available in English, Spanish, and Russian versions.</a:t>
            </a:r>
          </a:p>
          <a:p>
            <a:pPr marL="285750" indent="-285750">
              <a:lnSpc>
                <a:spcPts val="2100"/>
              </a:lnSpc>
              <a:buClr>
                <a:srgbClr val="50962C"/>
              </a:buClr>
              <a:buFont typeface="Lucida Grande" panose="020B0600040502020204" pitchFamily="34" charset="0"/>
              <a:buChar char="▶"/>
            </a:pPr>
            <a:r>
              <a:rPr lang="en-US" sz="1600" dirty="0"/>
              <a:t>Sometimes, additional forms must be submitted to the state. The paperwork can be a little overwhelming, so </a:t>
            </a:r>
            <a:br>
              <a:rPr lang="en-US" sz="1600" dirty="0"/>
            </a:br>
            <a:r>
              <a:rPr lang="en-US" sz="1600" dirty="0"/>
              <a:t>it’s important to consult your tax credit consultant for assistance.</a:t>
            </a:r>
          </a:p>
        </p:txBody>
      </p:sp>
    </p:spTree>
    <p:extLst>
      <p:ext uri="{BB962C8B-B14F-4D97-AF65-F5344CB8AC3E}">
        <p14:creationId xmlns:p14="http://schemas.microsoft.com/office/powerpoint/2010/main" val="1218011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EC71654-96A5-4280-94F3-931C61A9F92C}" type="slidenum">
              <a:rPr lang="en-IN" smtClean="0"/>
              <a:pPr/>
              <a:t>6</a:t>
            </a:fld>
            <a:endParaRPr lang="en-IN" dirty="0"/>
          </a:p>
        </p:txBody>
      </p:sp>
      <p:sp>
        <p:nvSpPr>
          <p:cNvPr id="3" name="Content Placeholder 2"/>
          <p:cNvSpPr>
            <a:spLocks noGrp="1"/>
          </p:cNvSpPr>
          <p:nvPr>
            <p:ph idx="1"/>
          </p:nvPr>
        </p:nvSpPr>
        <p:spPr>
          <a:xfrm>
            <a:off x="152401" y="1066800"/>
            <a:ext cx="9601199" cy="4881563"/>
          </a:xfrm>
          <a:noFill/>
        </p:spPr>
        <p:txBody>
          <a:bodyPr>
            <a:normAutofit/>
          </a:bodyPr>
          <a:lstStyle/>
          <a:p>
            <a:pPr marL="457200" lvl="1" indent="0">
              <a:buNone/>
            </a:pPr>
            <a:r>
              <a:rPr lang="en-US" sz="1800" b="1" dirty="0"/>
              <a:t>Current law provides the following categories of WOTC-eligible workers:</a:t>
            </a:r>
          </a:p>
          <a:p>
            <a:pPr lvl="1">
              <a:buClr>
                <a:srgbClr val="50962C"/>
              </a:buClr>
              <a:buFont typeface="Lucida Grande" panose="020B0600040502020204" pitchFamily="34" charset="0"/>
              <a:buChar char="▶"/>
            </a:pPr>
            <a:r>
              <a:rPr lang="en-US" dirty="0"/>
              <a:t>Qualified IV-A Recipient (TANF)</a:t>
            </a:r>
          </a:p>
          <a:p>
            <a:pPr lvl="1">
              <a:buClr>
                <a:srgbClr val="50962C"/>
              </a:buClr>
              <a:buFont typeface="Lucida Grande" panose="020B0600040502020204" pitchFamily="34" charset="0"/>
              <a:buChar char="▶"/>
            </a:pPr>
            <a:r>
              <a:rPr lang="en-US" dirty="0"/>
              <a:t>Qualified Veteran</a:t>
            </a:r>
          </a:p>
          <a:p>
            <a:pPr lvl="1">
              <a:buClr>
                <a:srgbClr val="50962C"/>
              </a:buClr>
              <a:buFont typeface="Lucida Grande" panose="020B0600040502020204" pitchFamily="34" charset="0"/>
              <a:buChar char="▶"/>
            </a:pPr>
            <a:r>
              <a:rPr lang="en-US" dirty="0"/>
              <a:t>Ex-Felon</a:t>
            </a:r>
          </a:p>
          <a:p>
            <a:pPr lvl="1">
              <a:buClr>
                <a:srgbClr val="50962C"/>
              </a:buClr>
              <a:buFont typeface="Lucida Grande" panose="020B0600040502020204" pitchFamily="34" charset="0"/>
              <a:buChar char="▶"/>
            </a:pPr>
            <a:r>
              <a:rPr lang="en-US" dirty="0"/>
              <a:t>Designated Community Resident</a:t>
            </a:r>
          </a:p>
          <a:p>
            <a:pPr lvl="1">
              <a:buClr>
                <a:srgbClr val="50962C"/>
              </a:buClr>
              <a:buFont typeface="Lucida Grande" panose="020B0600040502020204" pitchFamily="34" charset="0"/>
              <a:buChar char="▶"/>
            </a:pPr>
            <a:r>
              <a:rPr lang="en-US" dirty="0"/>
              <a:t>Vocational Rehabilitation Referral</a:t>
            </a:r>
          </a:p>
          <a:p>
            <a:pPr lvl="1">
              <a:buClr>
                <a:srgbClr val="50962C"/>
              </a:buClr>
              <a:buFont typeface="Lucida Grande" panose="020B0600040502020204" pitchFamily="34" charset="0"/>
              <a:buChar char="▶"/>
            </a:pPr>
            <a:r>
              <a:rPr lang="en-US" dirty="0"/>
              <a:t>Summer Youth Employee</a:t>
            </a:r>
          </a:p>
          <a:p>
            <a:pPr lvl="1">
              <a:buClr>
                <a:srgbClr val="50962C"/>
              </a:buClr>
              <a:buFont typeface="Lucida Grande" panose="020B0600040502020204" pitchFamily="34" charset="0"/>
              <a:buChar char="▶"/>
            </a:pPr>
            <a:r>
              <a:rPr lang="en-US" dirty="0"/>
              <a:t>Supplemental Nutrition Assistance Program (SNAP)</a:t>
            </a:r>
          </a:p>
          <a:p>
            <a:pPr lvl="1">
              <a:buClr>
                <a:srgbClr val="50962C"/>
              </a:buClr>
              <a:buFont typeface="Lucida Grande" panose="020B0600040502020204" pitchFamily="34" charset="0"/>
              <a:buChar char="▶"/>
            </a:pPr>
            <a:r>
              <a:rPr lang="en-US" dirty="0"/>
              <a:t>Supplemental Security Income (SSI) Recipient</a:t>
            </a:r>
          </a:p>
          <a:p>
            <a:pPr lvl="1">
              <a:buClr>
                <a:srgbClr val="50962C"/>
              </a:buClr>
              <a:buFont typeface="Lucida Grande" panose="020B0600040502020204" pitchFamily="34" charset="0"/>
              <a:buChar char="▶"/>
            </a:pPr>
            <a:r>
              <a:rPr lang="en-US" dirty="0"/>
              <a:t>Long-Term Family Assistance Recipient (Long-Term TANF)</a:t>
            </a:r>
          </a:p>
          <a:p>
            <a:pPr lvl="1">
              <a:buClr>
                <a:srgbClr val="50962C"/>
              </a:buClr>
              <a:buFont typeface="Lucida Grande" panose="020B0600040502020204" pitchFamily="34" charset="0"/>
              <a:buChar char="▶"/>
            </a:pPr>
            <a:r>
              <a:rPr lang="en-US" dirty="0"/>
              <a:t>Qualified Long-Term Unemployment Recipient</a:t>
            </a:r>
          </a:p>
          <a:p>
            <a:pPr marL="457200" lvl="1" indent="0">
              <a:buNone/>
            </a:pPr>
            <a:r>
              <a:rPr lang="en-US" sz="1200" dirty="0"/>
              <a:t>The last targeted group was added to the list under the Protecting Americans from Tax Hikes (PATH) Act of 2015. Since January 1, 2016, the WOTC has been available for hiring long-term unemployment recipients, defined as those who have been unemployed for a period of at least 27 weeks and who received state or federal unemployment benefits during all or part of that time.</a:t>
            </a:r>
          </a:p>
          <a:p>
            <a:endParaRPr lang="en-US" sz="1400" dirty="0"/>
          </a:p>
        </p:txBody>
      </p:sp>
      <p:sp>
        <p:nvSpPr>
          <p:cNvPr id="2" name="Title 1"/>
          <p:cNvSpPr>
            <a:spLocks noGrp="1"/>
          </p:cNvSpPr>
          <p:nvPr>
            <p:ph type="title"/>
          </p:nvPr>
        </p:nvSpPr>
        <p:spPr>
          <a:xfrm>
            <a:off x="685800" y="-5936"/>
            <a:ext cx="11201400" cy="920336"/>
          </a:xfrm>
        </p:spPr>
        <p:txBody>
          <a:bodyPr>
            <a:normAutofit/>
          </a:bodyPr>
          <a:lstStyle/>
          <a:p>
            <a:r>
              <a:rPr lang="en-US" b="1" dirty="0">
                <a:solidFill>
                  <a:srgbClr val="50962C"/>
                </a:solidFill>
              </a:rPr>
              <a:t>WOTC Targeted Groups</a:t>
            </a:r>
            <a:endParaRPr lang="en-US" dirty="0">
              <a:solidFill>
                <a:srgbClr val="50962C"/>
              </a:solidFill>
            </a:endParaRPr>
          </a:p>
        </p:txBody>
      </p:sp>
    </p:spTree>
    <p:extLst>
      <p:ext uri="{BB962C8B-B14F-4D97-AF65-F5344CB8AC3E}">
        <p14:creationId xmlns:p14="http://schemas.microsoft.com/office/powerpoint/2010/main" val="4135644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4937211" cy="488939"/>
          </a:xfrm>
        </p:spPr>
        <p:txBody>
          <a:bodyPr/>
          <a:lstStyle/>
          <a:p>
            <a:r>
              <a:rPr lang="en-US" dirty="0">
                <a:solidFill>
                  <a:srgbClr val="50962C"/>
                </a:solidFill>
              </a:rPr>
              <a:t>Calculating the Credit</a:t>
            </a:r>
          </a:p>
        </p:txBody>
      </p:sp>
      <p:sp>
        <p:nvSpPr>
          <p:cNvPr id="3" name="Content Placeholder 2"/>
          <p:cNvSpPr>
            <a:spLocks noGrp="1"/>
          </p:cNvSpPr>
          <p:nvPr>
            <p:ph idx="1"/>
          </p:nvPr>
        </p:nvSpPr>
        <p:spPr>
          <a:xfrm>
            <a:off x="685799" y="1143000"/>
            <a:ext cx="5867401" cy="5715000"/>
          </a:xfrm>
          <a:noFill/>
        </p:spPr>
        <p:txBody>
          <a:bodyPr/>
          <a:lstStyle/>
          <a:p>
            <a:pPr>
              <a:lnSpc>
                <a:spcPts val="2100"/>
              </a:lnSpc>
              <a:buClr>
                <a:srgbClr val="50962C"/>
              </a:buClr>
            </a:pPr>
            <a:r>
              <a:rPr lang="en-US" dirty="0"/>
              <a:t>In most cases, the credit equals 40% of eligible wages </a:t>
            </a:r>
            <a:br>
              <a:rPr lang="en-US" dirty="0"/>
            </a:br>
            <a:r>
              <a:rPr lang="en-US" dirty="0"/>
              <a:t>paid to an employee during the first year of employment, </a:t>
            </a:r>
            <a:br>
              <a:rPr lang="en-US" dirty="0"/>
            </a:br>
            <a:r>
              <a:rPr lang="en-US" dirty="0"/>
              <a:t>up to a maximum of $6,000 of wages. That translates into </a:t>
            </a:r>
            <a:br>
              <a:rPr lang="en-US" dirty="0"/>
            </a:br>
            <a:r>
              <a:rPr lang="en-US" dirty="0"/>
              <a:t>a maximum credit of </a:t>
            </a:r>
            <a:r>
              <a:rPr lang="en-US" b="1" dirty="0"/>
              <a:t>$2,400.00 </a:t>
            </a:r>
            <a:r>
              <a:rPr lang="en-US" dirty="0"/>
              <a:t>per employee. However, there are several exceptions to this general rule.</a:t>
            </a:r>
          </a:p>
          <a:p>
            <a:pPr>
              <a:lnSpc>
                <a:spcPts val="2100"/>
              </a:lnSpc>
              <a:buClr>
                <a:srgbClr val="50962C"/>
              </a:buClr>
            </a:pPr>
            <a:r>
              <a:rPr lang="en-US" dirty="0"/>
              <a:t>The WOTC for a long-term family assistance recipient equals 40% of eligible first-year wages up to a maximum of $10,000 (for a maximum first-year credit of $4,000) </a:t>
            </a:r>
            <a:r>
              <a:rPr lang="en-US" i="1" dirty="0"/>
              <a:t>plus</a:t>
            </a:r>
            <a:r>
              <a:rPr lang="en-US" dirty="0"/>
              <a:t> 50% of eligible second-year wages up to a maximum of $10,000 </a:t>
            </a:r>
            <a:br>
              <a:rPr lang="en-US" dirty="0"/>
            </a:br>
            <a:r>
              <a:rPr lang="en-US" dirty="0"/>
              <a:t>(for a maximum second-year credit of $5,000).</a:t>
            </a:r>
          </a:p>
          <a:p>
            <a:pPr>
              <a:lnSpc>
                <a:spcPts val="2100"/>
              </a:lnSpc>
              <a:buClr>
                <a:srgbClr val="50962C"/>
              </a:buClr>
            </a:pPr>
            <a:r>
              <a:rPr lang="en-US" dirty="0"/>
              <a:t>In addition, the WOTC can be based on more than $6,000 of first-year wages for several categories of </a:t>
            </a:r>
            <a:r>
              <a:rPr lang="en-US" b="1" dirty="0"/>
              <a:t>qualified</a:t>
            </a:r>
            <a:r>
              <a:rPr lang="en-US" dirty="0"/>
              <a:t> </a:t>
            </a:r>
            <a:r>
              <a:rPr lang="en-US" b="1" dirty="0"/>
              <a:t>veterans</a:t>
            </a:r>
            <a:r>
              <a:rPr lang="en-US" dirty="0"/>
              <a:t>. First-year wages means eligible wages paid for services rendered during the one-year period beginning on the day the individual starts work for the employer. The increased first-year wages can be $12,000, $14,000, or $24,000.</a:t>
            </a:r>
          </a:p>
          <a:p>
            <a:pPr>
              <a:lnSpc>
                <a:spcPts val="2100"/>
              </a:lnSpc>
            </a:pPr>
            <a:endParaRPr lang="en-US" dirty="0"/>
          </a:p>
        </p:txBody>
      </p:sp>
      <p:sp>
        <p:nvSpPr>
          <p:cNvPr id="4" name="Slide Number Placeholder 3"/>
          <p:cNvSpPr>
            <a:spLocks noGrp="1"/>
          </p:cNvSpPr>
          <p:nvPr>
            <p:ph type="sldNum" sz="quarter" idx="12"/>
          </p:nvPr>
        </p:nvSpPr>
        <p:spPr>
          <a:xfrm>
            <a:off x="11522193" y="6333821"/>
            <a:ext cx="294460" cy="187367"/>
          </a:xfrm>
        </p:spPr>
        <p:txBody>
          <a:bodyPr/>
          <a:lstStyle/>
          <a:p>
            <a:fld id="{9EC71654-96A5-4280-94F3-931C61A9F92C}" type="slidenum">
              <a:rPr lang="en-IN" smtClean="0"/>
              <a:pPr/>
              <a:t>7</a:t>
            </a:fld>
            <a:endParaRPr lang="en-IN" dirty="0"/>
          </a:p>
        </p:txBody>
      </p:sp>
      <p:sp>
        <p:nvSpPr>
          <p:cNvPr id="7" name="Oval 6">
            <a:extLst>
              <a:ext uri="{FF2B5EF4-FFF2-40B4-BE49-F238E27FC236}">
                <a16:creationId xmlns:a16="http://schemas.microsoft.com/office/drawing/2014/main" id="{9F9ED361-D171-BE4A-BD95-9ADE8E861210}"/>
              </a:ext>
            </a:extLst>
          </p:cNvPr>
          <p:cNvSpPr/>
          <p:nvPr/>
        </p:nvSpPr>
        <p:spPr>
          <a:xfrm>
            <a:off x="6746265" y="744066"/>
            <a:ext cx="5070388" cy="5070388"/>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pic>
        <p:nvPicPr>
          <p:cNvPr id="6" name="Picture Placeholder 5"/>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16727" r="16727"/>
          <a:stretch>
            <a:fillRect/>
          </a:stretch>
        </p:blipFill>
        <p:spPr>
          <a:xfrm>
            <a:off x="7038255" y="1041290"/>
            <a:ext cx="4510173" cy="4508696"/>
          </a:xfrm>
          <a:prstGeom prst="ellipse">
            <a:avLst/>
          </a:prstGeom>
        </p:spPr>
      </p:pic>
    </p:spTree>
    <p:extLst>
      <p:ext uri="{BB962C8B-B14F-4D97-AF65-F5344CB8AC3E}">
        <p14:creationId xmlns:p14="http://schemas.microsoft.com/office/powerpoint/2010/main" val="4252740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D6BC5-6B5B-4994-B9EE-7AE359E791AB}"/>
              </a:ext>
            </a:extLst>
          </p:cNvPr>
          <p:cNvSpPr>
            <a:spLocks noGrp="1"/>
          </p:cNvSpPr>
          <p:nvPr>
            <p:ph type="title"/>
          </p:nvPr>
        </p:nvSpPr>
        <p:spPr>
          <a:xfrm>
            <a:off x="2416427" y="371856"/>
            <a:ext cx="7303008" cy="811530"/>
          </a:xfrm>
        </p:spPr>
        <p:txBody>
          <a:bodyPr>
            <a:noAutofit/>
          </a:bodyPr>
          <a:lstStyle/>
          <a:p>
            <a:pPr algn="ctr"/>
            <a:r>
              <a:rPr lang="en-US" sz="3500" b="1" cap="all" dirty="0">
                <a:solidFill>
                  <a:schemeClr val="bg1"/>
                </a:solidFill>
              </a:rPr>
              <a:t>Tracking For Success!</a:t>
            </a:r>
          </a:p>
        </p:txBody>
      </p:sp>
      <p:sp>
        <p:nvSpPr>
          <p:cNvPr id="3" name="Text Placeholder 2">
            <a:extLst>
              <a:ext uri="{FF2B5EF4-FFF2-40B4-BE49-F238E27FC236}">
                <a16:creationId xmlns:a16="http://schemas.microsoft.com/office/drawing/2014/main" id="{6A9CA947-C4AB-4198-A862-FFF515A7A976}"/>
              </a:ext>
            </a:extLst>
          </p:cNvPr>
          <p:cNvSpPr>
            <a:spLocks noGrp="1"/>
          </p:cNvSpPr>
          <p:nvPr>
            <p:ph type="body" idx="1"/>
          </p:nvPr>
        </p:nvSpPr>
        <p:spPr>
          <a:xfrm>
            <a:off x="830830" y="1183386"/>
            <a:ext cx="10474203" cy="582930"/>
          </a:xfrm>
        </p:spPr>
        <p:txBody>
          <a:bodyPr/>
          <a:lstStyle/>
          <a:p>
            <a:pPr algn="ctr"/>
            <a:r>
              <a:rPr lang="en-US" b="1" dirty="0">
                <a:solidFill>
                  <a:schemeClr val="bg1"/>
                </a:solidFill>
              </a:rPr>
              <a:t>Our dashboard’s reporting tools help employers measure their true WOTC potential</a:t>
            </a:r>
          </a:p>
        </p:txBody>
      </p:sp>
      <p:pic>
        <p:nvPicPr>
          <p:cNvPr id="5" name="Picture 4">
            <a:extLst>
              <a:ext uri="{FF2B5EF4-FFF2-40B4-BE49-F238E27FC236}">
                <a16:creationId xmlns:a16="http://schemas.microsoft.com/office/drawing/2014/main" id="{92EBA0CA-FA5E-45C1-8475-18A41C19A5B6}"/>
              </a:ext>
            </a:extLst>
          </p:cNvPr>
          <p:cNvPicPr>
            <a:picLocks noChangeAspect="1"/>
          </p:cNvPicPr>
          <p:nvPr/>
        </p:nvPicPr>
        <p:blipFill>
          <a:blip r:embed="rId2"/>
          <a:stretch>
            <a:fillRect/>
          </a:stretch>
        </p:blipFill>
        <p:spPr>
          <a:xfrm>
            <a:off x="3203533" y="1840340"/>
            <a:ext cx="5728799" cy="4343290"/>
          </a:xfrm>
          <a:prstGeom prst="rect">
            <a:avLst/>
          </a:prstGeom>
          <a:ln w="25400">
            <a:solidFill>
              <a:schemeClr val="bg1"/>
            </a:solidFill>
          </a:ln>
        </p:spPr>
      </p:pic>
      <p:sp>
        <p:nvSpPr>
          <p:cNvPr id="6" name="Slide Number Placeholder 5"/>
          <p:cNvSpPr>
            <a:spLocks noGrp="1"/>
          </p:cNvSpPr>
          <p:nvPr>
            <p:ph type="sldNum" sz="quarter" idx="12"/>
          </p:nvPr>
        </p:nvSpPr>
        <p:spPr/>
        <p:txBody>
          <a:bodyPr/>
          <a:lstStyle/>
          <a:p>
            <a:fld id="{9EC71654-96A5-4280-94F3-931C61A9F92C}" type="slidenum">
              <a:rPr lang="en-IN" smtClean="0"/>
              <a:pPr/>
              <a:t>8</a:t>
            </a:fld>
            <a:endParaRPr lang="en-IN" dirty="0"/>
          </a:p>
        </p:txBody>
      </p:sp>
    </p:spTree>
    <p:extLst>
      <p:ext uri="{BB962C8B-B14F-4D97-AF65-F5344CB8AC3E}">
        <p14:creationId xmlns:p14="http://schemas.microsoft.com/office/powerpoint/2010/main" val="1896831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532" y="457200"/>
            <a:ext cx="8596668" cy="685800"/>
          </a:xfrm>
        </p:spPr>
        <p:txBody>
          <a:bodyPr>
            <a:noAutofit/>
          </a:bodyPr>
          <a:lstStyle/>
          <a:p>
            <a:r>
              <a:rPr lang="en-US" dirty="0">
                <a:solidFill>
                  <a:srgbClr val="51962D"/>
                </a:solidFill>
              </a:rPr>
              <a:t>WOTC Process Overview:</a:t>
            </a:r>
          </a:p>
        </p:txBody>
      </p:sp>
      <p:sp>
        <p:nvSpPr>
          <p:cNvPr id="3" name="Slide Number Placeholder 2"/>
          <p:cNvSpPr>
            <a:spLocks noGrp="1"/>
          </p:cNvSpPr>
          <p:nvPr>
            <p:ph type="sldNum" sz="quarter" idx="12"/>
          </p:nvPr>
        </p:nvSpPr>
        <p:spPr/>
        <p:txBody>
          <a:bodyPr/>
          <a:lstStyle/>
          <a:p>
            <a:fld id="{9EC71654-96A5-4280-94F3-931C61A9F92C}" type="slidenum">
              <a:rPr lang="en-IN" smtClean="0"/>
              <a:pPr/>
              <a:t>9</a:t>
            </a:fld>
            <a:endParaRPr lang="en-IN" dirty="0"/>
          </a:p>
        </p:txBody>
      </p:sp>
      <p:sp>
        <p:nvSpPr>
          <p:cNvPr id="5" name="TextBox 4"/>
          <p:cNvSpPr txBox="1"/>
          <p:nvPr/>
        </p:nvSpPr>
        <p:spPr>
          <a:xfrm>
            <a:off x="1371600" y="1600200"/>
            <a:ext cx="6629400" cy="830997"/>
          </a:xfrm>
          <a:prstGeom prst="rect">
            <a:avLst/>
          </a:prstGeom>
          <a:noFill/>
        </p:spPr>
        <p:txBody>
          <a:bodyPr wrap="square" rtlCol="0">
            <a:spAutoFit/>
          </a:bodyPr>
          <a:lstStyle/>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Each new hire or applicant completes the 8850 form</a:t>
            </a:r>
          </a:p>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These forms can be filled out or completed online</a:t>
            </a:r>
          </a:p>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They must be submitted with 28 days of hire</a:t>
            </a:r>
          </a:p>
        </p:txBody>
      </p:sp>
      <p:sp>
        <p:nvSpPr>
          <p:cNvPr id="13" name="Rectangle 12"/>
          <p:cNvSpPr/>
          <p:nvPr/>
        </p:nvSpPr>
        <p:spPr>
          <a:xfrm>
            <a:off x="1371600" y="1143000"/>
            <a:ext cx="1709122" cy="430887"/>
          </a:xfrm>
          <a:prstGeom prst="rect">
            <a:avLst/>
          </a:prstGeom>
        </p:spPr>
        <p:txBody>
          <a:bodyPr wrap="none">
            <a:spAutoFit/>
          </a:bodyPr>
          <a:lstStyle/>
          <a:p>
            <a:r>
              <a:rPr lang="en-US" sz="2200" b="1" dirty="0">
                <a:solidFill>
                  <a:srgbClr val="51962D"/>
                </a:solidFill>
                <a:latin typeface="Arial" panose="020B0604020202020204" pitchFamily="34" charset="0"/>
              </a:rPr>
              <a:t>Step 1 of 3:</a:t>
            </a:r>
          </a:p>
        </p:txBody>
      </p:sp>
      <p:sp>
        <p:nvSpPr>
          <p:cNvPr id="8" name="TextBox 7"/>
          <p:cNvSpPr txBox="1"/>
          <p:nvPr/>
        </p:nvSpPr>
        <p:spPr>
          <a:xfrm>
            <a:off x="1371600" y="2971800"/>
            <a:ext cx="9295846" cy="1077218"/>
          </a:xfrm>
          <a:prstGeom prst="rect">
            <a:avLst/>
          </a:prstGeom>
          <a:noFill/>
        </p:spPr>
        <p:txBody>
          <a:bodyPr wrap="square" rtlCol="0">
            <a:spAutoFit/>
          </a:bodyPr>
          <a:lstStyle/>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Applications will be validated and submitted to the state with proof of status</a:t>
            </a:r>
          </a:p>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Employees will be pre-qualified, certified, or denied</a:t>
            </a:r>
          </a:p>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All pre-qualified and certified employees should be given the appropriate </a:t>
            </a:r>
            <a:br>
              <a:rPr lang="en-US" sz="1600" dirty="0">
                <a:solidFill>
                  <a:schemeClr val="tx1">
                    <a:lumMod val="75000"/>
                    <a:lumOff val="25000"/>
                  </a:schemeClr>
                </a:solidFill>
                <a:latin typeface="Arial" panose="020B0604020202020204" pitchFamily="34" charset="0"/>
              </a:rPr>
            </a:br>
            <a:r>
              <a:rPr lang="en-US" sz="1600" dirty="0">
                <a:solidFill>
                  <a:schemeClr val="tx1">
                    <a:lumMod val="75000"/>
                    <a:lumOff val="25000"/>
                  </a:schemeClr>
                </a:solidFill>
                <a:latin typeface="Arial" panose="020B0604020202020204" pitchFamily="34" charset="0"/>
              </a:rPr>
              <a:t>amount of hours and wages to get the maximum tax credit</a:t>
            </a:r>
          </a:p>
        </p:txBody>
      </p:sp>
      <p:sp>
        <p:nvSpPr>
          <p:cNvPr id="14" name="Rectangle 13"/>
          <p:cNvSpPr/>
          <p:nvPr/>
        </p:nvSpPr>
        <p:spPr>
          <a:xfrm>
            <a:off x="1371600" y="2590800"/>
            <a:ext cx="1828800" cy="430887"/>
          </a:xfrm>
          <a:prstGeom prst="rect">
            <a:avLst/>
          </a:prstGeom>
        </p:spPr>
        <p:txBody>
          <a:bodyPr wrap="square">
            <a:spAutoFit/>
          </a:bodyPr>
          <a:lstStyle/>
          <a:p>
            <a:r>
              <a:rPr lang="en-US" sz="2200" b="1" dirty="0">
                <a:solidFill>
                  <a:srgbClr val="50962C"/>
                </a:solidFill>
                <a:latin typeface="Arial" panose="020B0604020202020204" pitchFamily="34" charset="0"/>
              </a:rPr>
              <a:t>Step 2 of 3:</a:t>
            </a:r>
          </a:p>
        </p:txBody>
      </p:sp>
      <p:sp>
        <p:nvSpPr>
          <p:cNvPr id="11" name="TextBox 10"/>
          <p:cNvSpPr txBox="1"/>
          <p:nvPr/>
        </p:nvSpPr>
        <p:spPr>
          <a:xfrm>
            <a:off x="1371600" y="4590871"/>
            <a:ext cx="8469630" cy="1138773"/>
          </a:xfrm>
          <a:prstGeom prst="rect">
            <a:avLst/>
          </a:prstGeom>
          <a:noFill/>
        </p:spPr>
        <p:txBody>
          <a:bodyPr wrap="square" rtlCol="0">
            <a:spAutoFit/>
          </a:bodyPr>
          <a:lstStyle/>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Payroll will be collected for all certified employees.</a:t>
            </a:r>
          </a:p>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Completed IRS forms are generated and sent to the company for filing</a:t>
            </a:r>
          </a:p>
          <a:p>
            <a:pPr marL="285750" indent="-285750">
              <a:buClr>
                <a:schemeClr val="accent1"/>
              </a:buClr>
              <a:buSzPct val="80000"/>
              <a:buFont typeface="Lucida Grande" panose="020B0600040502020204" pitchFamily="34" charset="0"/>
              <a:buChar char="▶"/>
            </a:pPr>
            <a:endParaRPr lang="en-US" dirty="0">
              <a:latin typeface="Arial" panose="020B0604020202020204" pitchFamily="34" charset="0"/>
            </a:endParaRPr>
          </a:p>
          <a:p>
            <a:pPr marL="285750" indent="-285750">
              <a:buClr>
                <a:schemeClr val="accent1"/>
              </a:buClr>
              <a:buSzPct val="80000"/>
              <a:buFont typeface="Lucida Grande" panose="020B0600040502020204" pitchFamily="34" charset="0"/>
              <a:buChar char="▶"/>
            </a:pPr>
            <a:endParaRPr lang="en-US" dirty="0">
              <a:latin typeface="Arial" panose="020B0604020202020204" pitchFamily="34" charset="0"/>
            </a:endParaRPr>
          </a:p>
        </p:txBody>
      </p:sp>
      <p:sp>
        <p:nvSpPr>
          <p:cNvPr id="15" name="Rectangle 14"/>
          <p:cNvSpPr/>
          <p:nvPr/>
        </p:nvSpPr>
        <p:spPr>
          <a:xfrm>
            <a:off x="1371600" y="4191000"/>
            <a:ext cx="1709122" cy="430887"/>
          </a:xfrm>
          <a:prstGeom prst="rect">
            <a:avLst/>
          </a:prstGeom>
        </p:spPr>
        <p:txBody>
          <a:bodyPr wrap="none">
            <a:spAutoFit/>
          </a:bodyPr>
          <a:lstStyle/>
          <a:p>
            <a:r>
              <a:rPr lang="en-US" sz="2200" b="1" dirty="0">
                <a:solidFill>
                  <a:srgbClr val="50962C"/>
                </a:solidFill>
                <a:latin typeface="Arial" panose="020B0604020202020204" pitchFamily="34" charset="0"/>
              </a:rPr>
              <a:t>Step 3 of 3:</a:t>
            </a:r>
          </a:p>
        </p:txBody>
      </p:sp>
      <p:pic>
        <p:nvPicPr>
          <p:cNvPr id="7" name="Picture 6">
            <a:extLst>
              <a:ext uri="{FF2B5EF4-FFF2-40B4-BE49-F238E27FC236}">
                <a16:creationId xmlns:a16="http://schemas.microsoft.com/office/drawing/2014/main" id="{40A62B6F-6AD5-3944-B6DA-7802470881A7}"/>
              </a:ext>
            </a:extLst>
          </p:cNvPr>
          <p:cNvPicPr>
            <a:picLocks noChangeAspect="1"/>
          </p:cNvPicPr>
          <p:nvPr/>
        </p:nvPicPr>
        <p:blipFill>
          <a:blip r:embed="rId2"/>
          <a:stretch>
            <a:fillRect/>
          </a:stretch>
        </p:blipFill>
        <p:spPr>
          <a:xfrm>
            <a:off x="699732" y="1143000"/>
            <a:ext cx="660400" cy="596900"/>
          </a:xfrm>
          <a:prstGeom prst="rect">
            <a:avLst/>
          </a:prstGeom>
        </p:spPr>
      </p:pic>
      <p:pic>
        <p:nvPicPr>
          <p:cNvPr id="18" name="Picture 17">
            <a:extLst>
              <a:ext uri="{FF2B5EF4-FFF2-40B4-BE49-F238E27FC236}">
                <a16:creationId xmlns:a16="http://schemas.microsoft.com/office/drawing/2014/main" id="{2579BF71-32D4-5A4B-B41B-6ED11A14FE79}"/>
              </a:ext>
            </a:extLst>
          </p:cNvPr>
          <p:cNvPicPr>
            <a:picLocks noChangeAspect="1"/>
          </p:cNvPicPr>
          <p:nvPr/>
        </p:nvPicPr>
        <p:blipFill>
          <a:blip r:embed="rId3"/>
          <a:stretch>
            <a:fillRect/>
          </a:stretch>
        </p:blipFill>
        <p:spPr>
          <a:xfrm>
            <a:off x="699732" y="2590800"/>
            <a:ext cx="660400" cy="596900"/>
          </a:xfrm>
          <a:prstGeom prst="rect">
            <a:avLst/>
          </a:prstGeom>
        </p:spPr>
      </p:pic>
      <p:pic>
        <p:nvPicPr>
          <p:cNvPr id="20" name="Picture 19">
            <a:extLst>
              <a:ext uri="{FF2B5EF4-FFF2-40B4-BE49-F238E27FC236}">
                <a16:creationId xmlns:a16="http://schemas.microsoft.com/office/drawing/2014/main" id="{A4353F0F-85FF-F74E-BEA5-7DC6B269020F}"/>
              </a:ext>
            </a:extLst>
          </p:cNvPr>
          <p:cNvPicPr>
            <a:picLocks noChangeAspect="1"/>
          </p:cNvPicPr>
          <p:nvPr/>
        </p:nvPicPr>
        <p:blipFill>
          <a:blip r:embed="rId4"/>
          <a:stretch>
            <a:fillRect/>
          </a:stretch>
        </p:blipFill>
        <p:spPr>
          <a:xfrm>
            <a:off x="699732" y="4191000"/>
            <a:ext cx="660400" cy="596900"/>
          </a:xfrm>
          <a:prstGeom prst="rect">
            <a:avLst/>
          </a:prstGeom>
        </p:spPr>
      </p:pic>
    </p:spTree>
    <p:extLst>
      <p:ext uri="{BB962C8B-B14F-4D97-AF65-F5344CB8AC3E}">
        <p14:creationId xmlns:p14="http://schemas.microsoft.com/office/powerpoint/2010/main" val="3656289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09600"/>
            <a:ext cx="6705600" cy="615143"/>
          </a:xfrm>
        </p:spPr>
        <p:txBody>
          <a:bodyPr>
            <a:noAutofit/>
          </a:bodyPr>
          <a:lstStyle/>
          <a:p>
            <a:r>
              <a:rPr lang="en-US" dirty="0">
                <a:solidFill>
                  <a:srgbClr val="51962D"/>
                </a:solidFill>
              </a:rPr>
              <a:t>Step 1: Paper or E-Form</a:t>
            </a:r>
          </a:p>
        </p:txBody>
      </p:sp>
      <p:sp>
        <p:nvSpPr>
          <p:cNvPr id="3" name="Slide Number Placeholder 2"/>
          <p:cNvSpPr>
            <a:spLocks noGrp="1"/>
          </p:cNvSpPr>
          <p:nvPr>
            <p:ph type="sldNum" sz="quarter" idx="12"/>
          </p:nvPr>
        </p:nvSpPr>
        <p:spPr/>
        <p:txBody>
          <a:bodyPr/>
          <a:lstStyle/>
          <a:p>
            <a:fld id="{9EC71654-96A5-4280-94F3-931C61A9F92C}" type="slidenum">
              <a:rPr lang="en-IN" smtClean="0"/>
              <a:pPr/>
              <a:t>10</a:t>
            </a:fld>
            <a:endParaRPr lang="en-IN" dirty="0"/>
          </a:p>
        </p:txBody>
      </p:sp>
      <p:pic>
        <p:nvPicPr>
          <p:cNvPr id="8" name="Picture 7">
            <a:extLst>
              <a:ext uri="{FF2B5EF4-FFF2-40B4-BE49-F238E27FC236}">
                <a16:creationId xmlns:a16="http://schemas.microsoft.com/office/drawing/2014/main" id="{40A62B6F-6AD5-3944-B6DA-7802470881A7}"/>
              </a:ext>
            </a:extLst>
          </p:cNvPr>
          <p:cNvPicPr>
            <a:picLocks noChangeAspect="1"/>
          </p:cNvPicPr>
          <p:nvPr/>
        </p:nvPicPr>
        <p:blipFill>
          <a:blip r:embed="rId2"/>
          <a:stretch>
            <a:fillRect/>
          </a:stretch>
        </p:blipFill>
        <p:spPr>
          <a:xfrm>
            <a:off x="635000" y="609600"/>
            <a:ext cx="660400" cy="596900"/>
          </a:xfrm>
          <a:prstGeom prst="rect">
            <a:avLst/>
          </a:prstGeom>
        </p:spPr>
      </p:pic>
      <p:pic>
        <p:nvPicPr>
          <p:cNvPr id="10" name="Picture 9" descr="Screen Shot 2020-07-09 at 6.12.3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5213"/>
            <a:ext cx="5522318" cy="6858000"/>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09600" y="1379983"/>
            <a:ext cx="4800600" cy="4629472"/>
          </a:xfrm>
          <a:prstGeom prst="rect">
            <a:avLst/>
          </a:prstGeom>
          <a:noFill/>
          <a:ln>
            <a:noFill/>
          </a:ln>
        </p:spPr>
        <p:txBody>
          <a:bodyPr wrap="square" rtlCol="0">
            <a:spAutoFit/>
          </a:bodyPr>
          <a:lstStyle/>
          <a:p>
            <a:pPr marL="347472" indent="-347472">
              <a:lnSpc>
                <a:spcPts val="2100"/>
              </a:lnSpc>
              <a:spcBef>
                <a:spcPts val="1000"/>
              </a:spcBef>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Each new hire completes an IRS form 8850.</a:t>
            </a:r>
          </a:p>
          <a:p>
            <a:pPr marL="347472" indent="-347472">
              <a:lnSpc>
                <a:spcPts val="2100"/>
              </a:lnSpc>
              <a:spcBef>
                <a:spcPts val="1000"/>
              </a:spcBef>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These forms can also be completed online at </a:t>
            </a:r>
            <a:r>
              <a:rPr lang="en-US" sz="1600" dirty="0" err="1">
                <a:solidFill>
                  <a:schemeClr val="tx1">
                    <a:lumMod val="75000"/>
                    <a:lumOff val="25000"/>
                  </a:schemeClr>
                </a:solidFill>
                <a:latin typeface="Arial" panose="020B0604020202020204" pitchFamily="34" charset="0"/>
              </a:rPr>
              <a:t>WOTC.com</a:t>
            </a:r>
            <a:r>
              <a:rPr lang="en-US" sz="1600" dirty="0">
                <a:solidFill>
                  <a:schemeClr val="tx1">
                    <a:lumMod val="75000"/>
                    <a:lumOff val="25000"/>
                  </a:schemeClr>
                </a:solidFill>
                <a:latin typeface="Arial" panose="020B0604020202020204" pitchFamily="34" charset="0"/>
              </a:rPr>
              <a:t>. Each client is provided an online portal customized with their own logo.</a:t>
            </a:r>
          </a:p>
          <a:p>
            <a:pPr marL="347472" indent="-347472">
              <a:lnSpc>
                <a:spcPts val="2100"/>
              </a:lnSpc>
              <a:spcBef>
                <a:spcPts val="1000"/>
              </a:spcBef>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Forms are available in English, Spanish, and Russian.</a:t>
            </a:r>
          </a:p>
          <a:p>
            <a:pPr marL="347472" indent="-347472">
              <a:lnSpc>
                <a:spcPts val="2100"/>
              </a:lnSpc>
              <a:spcBef>
                <a:spcPts val="1000"/>
              </a:spcBef>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Forms must be submitted to </a:t>
            </a:r>
            <a:r>
              <a:rPr lang="en-US" sz="1600" dirty="0" err="1">
                <a:solidFill>
                  <a:schemeClr val="tx1">
                    <a:lumMod val="75000"/>
                    <a:lumOff val="25000"/>
                  </a:schemeClr>
                </a:solidFill>
                <a:latin typeface="Arial" panose="020B0604020202020204" pitchFamily="34" charset="0"/>
              </a:rPr>
              <a:t>WOTC.com</a:t>
            </a:r>
            <a:r>
              <a:rPr lang="en-US" sz="1600" dirty="0">
                <a:solidFill>
                  <a:schemeClr val="tx1">
                    <a:lumMod val="75000"/>
                    <a:lumOff val="25000"/>
                  </a:schemeClr>
                </a:solidFill>
                <a:latin typeface="Arial" panose="020B0604020202020204" pitchFamily="34" charset="0"/>
              </a:rPr>
              <a:t> or through the online portal within 28 days of the employees start date. The IRS does not accept applications submitted after the 28 day deadline.</a:t>
            </a:r>
          </a:p>
          <a:p>
            <a:pPr marL="347472" indent="-347472">
              <a:lnSpc>
                <a:spcPts val="2100"/>
              </a:lnSpc>
              <a:spcBef>
                <a:spcPts val="1000"/>
              </a:spcBef>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Paper forms can be emailed, mailed, faxed, or uploaded to </a:t>
            </a:r>
            <a:r>
              <a:rPr lang="en-US" sz="1600" dirty="0" err="1">
                <a:solidFill>
                  <a:schemeClr val="tx1">
                    <a:lumMod val="75000"/>
                    <a:lumOff val="25000"/>
                  </a:schemeClr>
                </a:solidFill>
                <a:latin typeface="Arial" panose="020B0604020202020204" pitchFamily="34" charset="0"/>
              </a:rPr>
              <a:t>WOTC.com</a:t>
            </a:r>
            <a:r>
              <a:rPr lang="en-US" sz="1600" dirty="0">
                <a:solidFill>
                  <a:schemeClr val="tx1">
                    <a:lumMod val="75000"/>
                    <a:lumOff val="25000"/>
                  </a:schemeClr>
                </a:solidFill>
                <a:latin typeface="Arial" panose="020B0604020202020204" pitchFamily="34" charset="0"/>
              </a:rPr>
              <a:t>.</a:t>
            </a:r>
          </a:p>
          <a:p>
            <a:pPr marL="285750" indent="-285750">
              <a:buClr>
                <a:schemeClr val="accent1"/>
              </a:buClr>
              <a:buSzPct val="80000"/>
              <a:buFont typeface="Wingdings" panose="05000000000000000000" pitchFamily="2" charset="2"/>
              <a:buChar char="§"/>
            </a:pPr>
            <a:endParaRPr lang="en-US" sz="1600" dirty="0">
              <a:latin typeface="Arial" panose="020B0604020202020204" pitchFamily="34" charset="0"/>
            </a:endParaRPr>
          </a:p>
          <a:p>
            <a:pPr>
              <a:buClr>
                <a:schemeClr val="accent1"/>
              </a:buClr>
              <a:buSzPct val="80000"/>
            </a:pPr>
            <a:endParaRPr lang="en-US" dirty="0">
              <a:latin typeface="Arial" panose="020B0604020202020204" pitchFamily="34" charset="0"/>
            </a:endParaRPr>
          </a:p>
        </p:txBody>
      </p:sp>
    </p:spTree>
    <p:extLst>
      <p:ext uri="{BB962C8B-B14F-4D97-AF65-F5344CB8AC3E}">
        <p14:creationId xmlns:p14="http://schemas.microsoft.com/office/powerpoint/2010/main" val="1125355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EC71654-96A5-4280-94F3-931C61A9F92C}" type="slidenum">
              <a:rPr lang="en-IN" smtClean="0"/>
              <a:pPr/>
              <a:t>11</a:t>
            </a:fld>
            <a:endParaRPr lang="en-IN" dirty="0"/>
          </a:p>
        </p:txBody>
      </p:sp>
      <p:pic>
        <p:nvPicPr>
          <p:cNvPr id="2" name="Picture 1" descr="Screen Shot 2020-07-09 at 4.56.3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76200"/>
            <a:ext cx="5446705" cy="6977019"/>
          </a:xfrm>
          <a:prstGeom prst="rect">
            <a:avLst/>
          </a:prstGeom>
          <a:ln>
            <a:noFill/>
          </a:ln>
          <a:effectLst>
            <a:outerShdw blurRad="292100" dist="139700" dir="2700000" algn="tl" rotWithShape="0">
              <a:srgbClr val="333333">
                <a:alpha val="65000"/>
              </a:srgbClr>
            </a:outerShdw>
          </a:effectLst>
        </p:spPr>
      </p:pic>
      <p:pic>
        <p:nvPicPr>
          <p:cNvPr id="4" name="Picture 3" descr="Screen Shot 2020-07-09 at 4.56.1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74581"/>
            <a:ext cx="5410200" cy="70087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6468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09600"/>
            <a:ext cx="8229600" cy="1320800"/>
          </a:xfrm>
        </p:spPr>
        <p:txBody>
          <a:bodyPr>
            <a:normAutofit/>
          </a:bodyPr>
          <a:lstStyle/>
          <a:p>
            <a:r>
              <a:rPr lang="en-US" dirty="0">
                <a:solidFill>
                  <a:srgbClr val="51962D"/>
                </a:solidFill>
              </a:rPr>
              <a:t>Step 2: Tracking WOTC Tax Credits</a:t>
            </a:r>
          </a:p>
        </p:txBody>
      </p:sp>
      <p:sp>
        <p:nvSpPr>
          <p:cNvPr id="5" name="Slide Number Placeholder 4"/>
          <p:cNvSpPr>
            <a:spLocks noGrp="1"/>
          </p:cNvSpPr>
          <p:nvPr>
            <p:ph type="sldNum" sz="quarter" idx="12"/>
          </p:nvPr>
        </p:nvSpPr>
        <p:spPr/>
        <p:txBody>
          <a:bodyPr/>
          <a:lstStyle/>
          <a:p>
            <a:fld id="{9EC71654-96A5-4280-94F3-931C61A9F92C}" type="slidenum">
              <a:rPr lang="en-IN" smtClean="0"/>
              <a:pPr/>
              <a:t>12</a:t>
            </a:fld>
            <a:endParaRPr lang="en-IN" dirty="0"/>
          </a:p>
        </p:txBody>
      </p:sp>
      <p:sp>
        <p:nvSpPr>
          <p:cNvPr id="3" name="Content Placeholder 2"/>
          <p:cNvSpPr>
            <a:spLocks noGrp="1"/>
          </p:cNvSpPr>
          <p:nvPr>
            <p:ph idx="4294967295"/>
          </p:nvPr>
        </p:nvSpPr>
        <p:spPr>
          <a:xfrm>
            <a:off x="609600" y="1295400"/>
            <a:ext cx="3657600" cy="4106862"/>
          </a:xfrm>
          <a:solidFill>
            <a:schemeClr val="bg1"/>
          </a:solidFill>
        </p:spPr>
        <p:txBody>
          <a:bodyPr>
            <a:normAutofit/>
          </a:bodyPr>
          <a:lstStyle/>
          <a:p>
            <a:pPr>
              <a:lnSpc>
                <a:spcPts val="2100"/>
              </a:lnSpc>
              <a:buClr>
                <a:srgbClr val="50962C"/>
              </a:buClr>
            </a:pPr>
            <a:r>
              <a:rPr lang="en-US" dirty="0"/>
              <a:t>A WOTC.com team of accounting professionals will review the applications and submit to the state agencies with backup documentation as needed.</a:t>
            </a:r>
          </a:p>
          <a:p>
            <a:pPr>
              <a:lnSpc>
                <a:spcPts val="2100"/>
              </a:lnSpc>
              <a:buClr>
                <a:srgbClr val="50962C"/>
              </a:buClr>
            </a:pPr>
            <a:r>
              <a:rPr lang="en-US" dirty="0"/>
              <a:t>WOTC.com works hard to get employees certified and will update clients with monthly reports.</a:t>
            </a:r>
          </a:p>
          <a:p>
            <a:pPr>
              <a:lnSpc>
                <a:spcPts val="2100"/>
              </a:lnSpc>
              <a:buClr>
                <a:srgbClr val="50962C"/>
              </a:buClr>
            </a:pPr>
            <a:r>
              <a:rPr lang="en-US" dirty="0"/>
              <a:t>Monthly reports help clients keep track of employees that are an asset to you company.  </a:t>
            </a:r>
          </a:p>
          <a:p>
            <a:endParaRPr lang="en-US" dirty="0"/>
          </a:p>
        </p:txBody>
      </p:sp>
      <p:pic>
        <p:nvPicPr>
          <p:cNvPr id="4" name="Picture 3"/>
          <p:cNvPicPr>
            <a:picLocks noChangeAspect="1"/>
          </p:cNvPicPr>
          <p:nvPr/>
        </p:nvPicPr>
        <p:blipFill>
          <a:blip r:embed="rId2"/>
          <a:stretch>
            <a:fillRect/>
          </a:stretch>
        </p:blipFill>
        <p:spPr>
          <a:xfrm>
            <a:off x="5080305" y="1376372"/>
            <a:ext cx="6522716" cy="4514791"/>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2579BF71-32D4-5A4B-B41B-6ED11A14FE79}"/>
              </a:ext>
            </a:extLst>
          </p:cNvPr>
          <p:cNvPicPr>
            <a:picLocks noChangeAspect="1"/>
          </p:cNvPicPr>
          <p:nvPr/>
        </p:nvPicPr>
        <p:blipFill>
          <a:blip r:embed="rId3"/>
          <a:stretch>
            <a:fillRect/>
          </a:stretch>
        </p:blipFill>
        <p:spPr>
          <a:xfrm>
            <a:off x="635000" y="609600"/>
            <a:ext cx="660400" cy="596900"/>
          </a:xfrm>
          <a:prstGeom prst="rect">
            <a:avLst/>
          </a:prstGeom>
        </p:spPr>
      </p:pic>
    </p:spTree>
    <p:extLst>
      <p:ext uri="{BB962C8B-B14F-4D97-AF65-F5344CB8AC3E}">
        <p14:creationId xmlns:p14="http://schemas.microsoft.com/office/powerpoint/2010/main" val="3722367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E63F5-2F82-456C-ABCD-E7E7CF43B3EC}"/>
              </a:ext>
            </a:extLst>
          </p:cNvPr>
          <p:cNvSpPr>
            <a:spLocks noGrp="1"/>
          </p:cNvSpPr>
          <p:nvPr>
            <p:ph type="title"/>
          </p:nvPr>
        </p:nvSpPr>
        <p:spPr>
          <a:xfrm>
            <a:off x="533400" y="371920"/>
            <a:ext cx="8596667" cy="566738"/>
          </a:xfrm>
        </p:spPr>
        <p:txBody>
          <a:bodyPr/>
          <a:lstStyle/>
          <a:p>
            <a:r>
              <a:rPr lang="en-US" b="1" dirty="0">
                <a:solidFill>
                  <a:srgbClr val="51962D"/>
                </a:solidFill>
              </a:rPr>
              <a:t>Follow The Trail:</a:t>
            </a:r>
          </a:p>
        </p:txBody>
      </p:sp>
      <p:sp>
        <p:nvSpPr>
          <p:cNvPr id="4" name="Text Placeholder 3">
            <a:extLst>
              <a:ext uri="{FF2B5EF4-FFF2-40B4-BE49-F238E27FC236}">
                <a16:creationId xmlns:a16="http://schemas.microsoft.com/office/drawing/2014/main" id="{F20DB721-C56C-43E4-A184-2CA2B652EEFD}"/>
              </a:ext>
            </a:extLst>
          </p:cNvPr>
          <p:cNvSpPr>
            <a:spLocks noGrp="1"/>
          </p:cNvSpPr>
          <p:nvPr>
            <p:ph type="body" sz="half" idx="2"/>
          </p:nvPr>
        </p:nvSpPr>
        <p:spPr>
          <a:xfrm>
            <a:off x="533400" y="992540"/>
            <a:ext cx="8782511" cy="1304925"/>
          </a:xfrm>
          <a:noFill/>
        </p:spPr>
        <p:txBody>
          <a:bodyPr>
            <a:normAutofit/>
          </a:bodyPr>
          <a:lstStyle/>
          <a:p>
            <a:r>
              <a:rPr lang="en-US" sz="1600" dirty="0"/>
              <a:t>Aside from getting detailed analytic reports to their email every month, </a:t>
            </a:r>
            <a:br>
              <a:rPr lang="en-US" sz="1600" dirty="0"/>
            </a:br>
            <a:r>
              <a:rPr lang="en-US" sz="1600" dirty="0"/>
              <a:t>our clients are able to track their success live through WOTC.com.</a:t>
            </a:r>
          </a:p>
        </p:txBody>
      </p:sp>
      <p:grpSp>
        <p:nvGrpSpPr>
          <p:cNvPr id="5" name="Group 4">
            <a:extLst>
              <a:ext uri="{FF2B5EF4-FFF2-40B4-BE49-F238E27FC236}">
                <a16:creationId xmlns:a16="http://schemas.microsoft.com/office/drawing/2014/main" id="{C8903C2B-067F-BD40-B8EF-574A6F04A2C4}"/>
              </a:ext>
            </a:extLst>
          </p:cNvPr>
          <p:cNvGrpSpPr/>
          <p:nvPr/>
        </p:nvGrpSpPr>
        <p:grpSpPr>
          <a:xfrm>
            <a:off x="692610" y="1905607"/>
            <a:ext cx="11042190" cy="3753408"/>
            <a:chOff x="682752" y="1552039"/>
            <a:chExt cx="11042190" cy="3753408"/>
          </a:xfrm>
        </p:grpSpPr>
        <p:pic>
          <p:nvPicPr>
            <p:cNvPr id="8" name="Picture 7">
              <a:extLst>
                <a:ext uri="{FF2B5EF4-FFF2-40B4-BE49-F238E27FC236}">
                  <a16:creationId xmlns:a16="http://schemas.microsoft.com/office/drawing/2014/main" id="{193936CC-3831-48AC-BF4F-0DB961619C86}"/>
                </a:ext>
              </a:extLst>
            </p:cNvPr>
            <p:cNvPicPr>
              <a:picLocks noChangeAspect="1"/>
            </p:cNvPicPr>
            <p:nvPr/>
          </p:nvPicPr>
          <p:blipFill>
            <a:blip r:embed="rId2"/>
            <a:stretch>
              <a:fillRect/>
            </a:stretch>
          </p:blipFill>
          <p:spPr>
            <a:xfrm>
              <a:off x="682752" y="1552039"/>
              <a:ext cx="5184394" cy="3753408"/>
            </a:xfrm>
            <a:prstGeom prst="rect">
              <a:avLst/>
            </a:prstGeom>
            <a:ln w="25400">
              <a:solidFill>
                <a:schemeClr val="accent1"/>
              </a:solidFill>
            </a:ln>
            <a:effectLst>
              <a:outerShdw blurRad="292100" dist="139700" dir="2700000" algn="tl" rotWithShape="0">
                <a:prstClr val="black">
                  <a:alpha val="65000"/>
                </a:prstClr>
              </a:outerShdw>
            </a:effectLst>
          </p:spPr>
        </p:pic>
        <p:pic>
          <p:nvPicPr>
            <p:cNvPr id="10" name="Picture 9">
              <a:extLst>
                <a:ext uri="{FF2B5EF4-FFF2-40B4-BE49-F238E27FC236}">
                  <a16:creationId xmlns:a16="http://schemas.microsoft.com/office/drawing/2014/main" id="{1F01FF84-9AAA-45E5-8F0B-5BDF2EE3808A}"/>
                </a:ext>
              </a:extLst>
            </p:cNvPr>
            <p:cNvPicPr>
              <a:picLocks noChangeAspect="1"/>
            </p:cNvPicPr>
            <p:nvPr/>
          </p:nvPicPr>
          <p:blipFill>
            <a:blip r:embed="rId3"/>
            <a:stretch>
              <a:fillRect/>
            </a:stretch>
          </p:blipFill>
          <p:spPr>
            <a:xfrm>
              <a:off x="6234630" y="1552039"/>
              <a:ext cx="5490312" cy="3732085"/>
            </a:xfrm>
            <a:prstGeom prst="rect">
              <a:avLst/>
            </a:prstGeom>
            <a:ln w="25400">
              <a:solidFill>
                <a:schemeClr val="accent1"/>
              </a:solidFill>
            </a:ln>
            <a:effectLst>
              <a:outerShdw blurRad="292100" dist="139700" dir="2700000" algn="tl" rotWithShape="0">
                <a:prstClr val="black">
                  <a:alpha val="65000"/>
                </a:prstClr>
              </a:outerShdw>
            </a:effectLst>
          </p:spPr>
        </p:pic>
      </p:grpSp>
      <p:sp>
        <p:nvSpPr>
          <p:cNvPr id="3" name="Slide Number Placeholder 2"/>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3420774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78335"/>
            <a:ext cx="8610600" cy="628650"/>
          </a:xfrm>
        </p:spPr>
        <p:txBody>
          <a:bodyPr>
            <a:normAutofit/>
          </a:bodyPr>
          <a:lstStyle/>
          <a:p>
            <a:r>
              <a:rPr lang="en-US" dirty="0">
                <a:solidFill>
                  <a:srgbClr val="51962D"/>
                </a:solidFill>
              </a:rPr>
              <a:t>Pre-Qualified and Certified </a:t>
            </a: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20246" y="3034960"/>
            <a:ext cx="10733554" cy="2650060"/>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3452884" y="4824484"/>
            <a:ext cx="1310185" cy="102358"/>
          </a:xfrm>
          <a:prstGeom prst="rect">
            <a:avLst/>
          </a:prstGeom>
          <a:solidFill>
            <a:srgbClr val="FFFFF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67275" y="1024532"/>
            <a:ext cx="8729125" cy="2092881"/>
          </a:xfrm>
          <a:prstGeom prst="rect">
            <a:avLst/>
          </a:prstGeom>
          <a:noFill/>
        </p:spPr>
        <p:txBody>
          <a:bodyPr wrap="square" rtlCol="0">
            <a:spAutoFit/>
          </a:bodyPr>
          <a:lstStyle/>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Once an employee is Pre-Qualified or Certified they should be given hours and wages.</a:t>
            </a:r>
          </a:p>
          <a:p>
            <a:pPr marL="285750" indent="-285750">
              <a:buClr>
                <a:srgbClr val="50962C"/>
              </a:buClr>
              <a:buSzPct val="80000"/>
              <a:buFont typeface="Lucida Grande" panose="020B0600040502020204" pitchFamily="34" charset="0"/>
              <a:buChar char="▶"/>
            </a:pPr>
            <a:endParaRPr lang="en-US" sz="1600" dirty="0">
              <a:solidFill>
                <a:schemeClr val="tx1">
                  <a:lumMod val="75000"/>
                  <a:lumOff val="25000"/>
                </a:schemeClr>
              </a:solidFill>
              <a:latin typeface="Arial" panose="020B0604020202020204" pitchFamily="34" charset="0"/>
            </a:endParaRPr>
          </a:p>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Monthly Reports are emailed to the administrative owners of the account and are available in the clients WOTC portal.</a:t>
            </a:r>
          </a:p>
          <a:p>
            <a:pPr marL="285750" indent="-285750">
              <a:buClr>
                <a:srgbClr val="50962C"/>
              </a:buClr>
              <a:buSzPct val="80000"/>
              <a:buFont typeface="Lucida Grande" panose="020B0600040502020204" pitchFamily="34" charset="0"/>
              <a:buChar char="▶"/>
            </a:pPr>
            <a:endParaRPr lang="en-US" sz="1600" dirty="0">
              <a:solidFill>
                <a:schemeClr val="tx1">
                  <a:lumMod val="75000"/>
                  <a:lumOff val="25000"/>
                </a:schemeClr>
              </a:solidFill>
              <a:latin typeface="Arial" panose="020B0604020202020204" pitchFamily="34" charset="0"/>
            </a:endParaRPr>
          </a:p>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The list of Pre-Qualified and Certified employees should be forwarded to the companies scheduling coordinator</a:t>
            </a:r>
          </a:p>
          <a:p>
            <a:endParaRPr lang="en-US" dirty="0"/>
          </a:p>
        </p:txBody>
      </p:sp>
      <p:sp>
        <p:nvSpPr>
          <p:cNvPr id="4" name="Slide Number Placeholder 3"/>
          <p:cNvSpPr>
            <a:spLocks noGrp="1"/>
          </p:cNvSpPr>
          <p:nvPr>
            <p:ph type="sldNum" sz="quarter" idx="12"/>
          </p:nvPr>
        </p:nvSpPr>
        <p:spPr/>
        <p:txBody>
          <a:bodyPr/>
          <a:lstStyle/>
          <a:p>
            <a:fld id="{9EC71654-96A5-4280-94F3-931C61A9F92C}" type="slidenum">
              <a:rPr lang="en-IN" smtClean="0"/>
              <a:pPr/>
              <a:t>14</a:t>
            </a:fld>
            <a:endParaRPr lang="en-IN" dirty="0"/>
          </a:p>
        </p:txBody>
      </p:sp>
    </p:spTree>
    <p:extLst>
      <p:ext uri="{BB962C8B-B14F-4D97-AF65-F5344CB8AC3E}">
        <p14:creationId xmlns:p14="http://schemas.microsoft.com/office/powerpoint/2010/main" val="2403044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0" y="2057400"/>
            <a:ext cx="1590806" cy="696094"/>
          </a:xfrm>
        </p:spPr>
        <p:txBody>
          <a:bodyPr>
            <a:normAutofit/>
          </a:bodyPr>
          <a:lstStyle/>
          <a:p>
            <a:r>
              <a:rPr lang="en-US" dirty="0">
                <a:solidFill>
                  <a:srgbClr val="DF8B2B"/>
                </a:solidFill>
              </a:rPr>
              <a:t>Payroll</a:t>
            </a: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09010" y="4156612"/>
            <a:ext cx="7136216" cy="2062162"/>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609600" y="1325463"/>
            <a:ext cx="2586548" cy="4524316"/>
          </a:xfrm>
          <a:prstGeom prst="rect">
            <a:avLst/>
          </a:prstGeom>
          <a:solidFill>
            <a:schemeClr val="bg1"/>
          </a:solidFill>
        </p:spPr>
        <p:txBody>
          <a:bodyPr wrap="square" rtlCol="0">
            <a:spAutoFit/>
          </a:bodyPr>
          <a:lstStyle/>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Clients are given the option to provide payroll for their certified employees once a month, once a quarter, or once a year.</a:t>
            </a:r>
          </a:p>
          <a:p>
            <a:pPr marL="285750" indent="-285750">
              <a:buClr>
                <a:srgbClr val="50962C"/>
              </a:buClr>
              <a:buSzPct val="80000"/>
              <a:buFont typeface="Lucida Grande" panose="020B0600040502020204" pitchFamily="34" charset="0"/>
              <a:buChar char="▶"/>
            </a:pPr>
            <a:endParaRPr lang="en-US" sz="1600" dirty="0">
              <a:solidFill>
                <a:schemeClr val="tx1">
                  <a:lumMod val="75000"/>
                  <a:lumOff val="25000"/>
                </a:schemeClr>
              </a:solidFill>
              <a:latin typeface="Arial" panose="020B0604020202020204" pitchFamily="34" charset="0"/>
            </a:endParaRPr>
          </a:p>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A payroll request for hours and wages can be emailed to you or exported from the client’s WOTC portal.</a:t>
            </a:r>
          </a:p>
          <a:p>
            <a:pPr marL="285750" indent="-285750">
              <a:buClr>
                <a:srgbClr val="50962C"/>
              </a:buClr>
              <a:buSzPct val="80000"/>
              <a:buFont typeface="Lucida Grande" panose="020B0600040502020204" pitchFamily="34" charset="0"/>
              <a:buChar char="▶"/>
            </a:pPr>
            <a:endParaRPr lang="en-US" sz="1600" dirty="0">
              <a:solidFill>
                <a:schemeClr val="tx1">
                  <a:lumMod val="75000"/>
                  <a:lumOff val="25000"/>
                </a:schemeClr>
              </a:solidFill>
              <a:latin typeface="Arial" panose="020B0604020202020204" pitchFamily="34" charset="0"/>
            </a:endParaRPr>
          </a:p>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Existing payroll reports can be uploaded into the client’s WOTC portal prior to generating credits.</a:t>
            </a:r>
          </a:p>
        </p:txBody>
      </p:sp>
      <p:pic>
        <p:nvPicPr>
          <p:cNvPr id="7" name="Picture 6"/>
          <p:cNvPicPr>
            <a:picLocks noChangeAspect="1"/>
          </p:cNvPicPr>
          <p:nvPr/>
        </p:nvPicPr>
        <p:blipFill>
          <a:blip r:embed="rId4"/>
          <a:stretch>
            <a:fillRect/>
          </a:stretch>
        </p:blipFill>
        <p:spPr>
          <a:xfrm>
            <a:off x="4419600" y="2667000"/>
            <a:ext cx="7136216" cy="2066856"/>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5"/>
          <a:stretch>
            <a:fillRect/>
          </a:stretch>
        </p:blipFill>
        <p:spPr>
          <a:xfrm>
            <a:off x="6400800" y="1295400"/>
            <a:ext cx="5081695" cy="245745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295400" y="609600"/>
            <a:ext cx="6858000" cy="461665"/>
          </a:xfrm>
          <a:prstGeom prst="rect">
            <a:avLst/>
          </a:prstGeom>
          <a:noFill/>
        </p:spPr>
        <p:txBody>
          <a:bodyPr wrap="square" rtlCol="0">
            <a:spAutoFit/>
          </a:bodyPr>
          <a:lstStyle/>
          <a:p>
            <a:r>
              <a:rPr lang="en-US" sz="2400" b="1" dirty="0">
                <a:solidFill>
                  <a:srgbClr val="51962D"/>
                </a:solidFill>
                <a:latin typeface="Arial" panose="020B0604020202020204" pitchFamily="34" charset="0"/>
              </a:rPr>
              <a:t>STEP 3: CALCULATING THE WOTC CREDIT</a:t>
            </a:r>
          </a:p>
        </p:txBody>
      </p:sp>
      <p:sp>
        <p:nvSpPr>
          <p:cNvPr id="6" name="Slide Number Placeholder 5"/>
          <p:cNvSpPr>
            <a:spLocks noGrp="1"/>
          </p:cNvSpPr>
          <p:nvPr>
            <p:ph type="sldNum" sz="quarter" idx="12"/>
          </p:nvPr>
        </p:nvSpPr>
        <p:spPr/>
        <p:txBody>
          <a:bodyPr/>
          <a:lstStyle/>
          <a:p>
            <a:fld id="{9EC71654-96A5-4280-94F3-931C61A9F92C}" type="slidenum">
              <a:rPr lang="en-IN" smtClean="0"/>
              <a:pPr/>
              <a:t>15</a:t>
            </a:fld>
            <a:endParaRPr lang="en-IN" dirty="0"/>
          </a:p>
        </p:txBody>
      </p:sp>
      <p:pic>
        <p:nvPicPr>
          <p:cNvPr id="9" name="Picture 8">
            <a:extLst>
              <a:ext uri="{FF2B5EF4-FFF2-40B4-BE49-F238E27FC236}">
                <a16:creationId xmlns:a16="http://schemas.microsoft.com/office/drawing/2014/main" id="{A4353F0F-85FF-F74E-BEA5-7DC6B269020F}"/>
              </a:ext>
            </a:extLst>
          </p:cNvPr>
          <p:cNvPicPr>
            <a:picLocks noChangeAspect="1"/>
          </p:cNvPicPr>
          <p:nvPr/>
        </p:nvPicPr>
        <p:blipFill>
          <a:blip r:embed="rId6"/>
          <a:stretch>
            <a:fillRect/>
          </a:stretch>
        </p:blipFill>
        <p:spPr>
          <a:xfrm>
            <a:off x="711200" y="533400"/>
            <a:ext cx="660400" cy="596900"/>
          </a:xfrm>
          <a:prstGeom prst="rect">
            <a:avLst/>
          </a:prstGeom>
        </p:spPr>
      </p:pic>
    </p:spTree>
    <p:extLst>
      <p:ext uri="{BB962C8B-B14F-4D97-AF65-F5344CB8AC3E}">
        <p14:creationId xmlns:p14="http://schemas.microsoft.com/office/powerpoint/2010/main" val="724040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819" y="762000"/>
            <a:ext cx="6192981" cy="628996"/>
          </a:xfrm>
        </p:spPr>
        <p:txBody>
          <a:bodyPr>
            <a:normAutofit/>
          </a:bodyPr>
          <a:lstStyle/>
          <a:p>
            <a:r>
              <a:rPr lang="en-US" dirty="0">
                <a:solidFill>
                  <a:srgbClr val="51962D"/>
                </a:solidFill>
              </a:rPr>
              <a:t>Hours and Wages</a:t>
            </a:r>
          </a:p>
        </p:txBody>
      </p:sp>
      <p:pic>
        <p:nvPicPr>
          <p:cNvPr id="4" name="Picture 3"/>
          <p:cNvPicPr>
            <a:picLocks noChangeAspect="1"/>
          </p:cNvPicPr>
          <p:nvPr/>
        </p:nvPicPr>
        <p:blipFill>
          <a:blip r:embed="rId2"/>
          <a:stretch>
            <a:fillRect/>
          </a:stretch>
        </p:blipFill>
        <p:spPr>
          <a:xfrm>
            <a:off x="5393924" y="889640"/>
            <a:ext cx="5655076" cy="5292399"/>
          </a:xfrm>
          <a:prstGeom prst="rect">
            <a:avLst/>
          </a:prstGeom>
          <a:effectLst>
            <a:outerShdw blurRad="292100" dist="139700" dir="2700000" algn="ctr" rotWithShape="0">
              <a:srgbClr val="000000">
                <a:alpha val="65000"/>
              </a:srgbClr>
            </a:outerShdw>
          </a:effectLst>
        </p:spPr>
      </p:pic>
      <p:sp>
        <p:nvSpPr>
          <p:cNvPr id="5" name="TextBox 4"/>
          <p:cNvSpPr txBox="1"/>
          <p:nvPr/>
        </p:nvSpPr>
        <p:spPr>
          <a:xfrm>
            <a:off x="582169" y="1442437"/>
            <a:ext cx="4218431" cy="3447098"/>
          </a:xfrm>
          <a:prstGeom prst="rect">
            <a:avLst/>
          </a:prstGeom>
          <a:solidFill>
            <a:schemeClr val="bg1"/>
          </a:solidFill>
        </p:spPr>
        <p:txBody>
          <a:bodyPr wrap="square" rtlCol="0">
            <a:spAutoFit/>
          </a:bodyPr>
          <a:lstStyle/>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Employees who work a minimum of 120 hours are eligible for a partial tax credit.</a:t>
            </a:r>
          </a:p>
          <a:p>
            <a:pPr marL="285750" indent="-285750">
              <a:buClr>
                <a:srgbClr val="50962C"/>
              </a:buClr>
              <a:buSzPct val="80000"/>
              <a:buFont typeface="Lucida Grande" panose="020B0600040502020204" pitchFamily="34" charset="0"/>
              <a:buChar char="▶"/>
            </a:pPr>
            <a:endParaRPr lang="en-US" sz="1600" dirty="0">
              <a:solidFill>
                <a:schemeClr val="tx1">
                  <a:lumMod val="75000"/>
                  <a:lumOff val="25000"/>
                </a:schemeClr>
              </a:solidFill>
              <a:latin typeface="Arial" panose="020B0604020202020204" pitchFamily="34" charset="0"/>
            </a:endParaRPr>
          </a:p>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Employees who work a minimum of 400 hours are eligible for the max credit.</a:t>
            </a:r>
          </a:p>
          <a:p>
            <a:pPr marL="285750" indent="-285750">
              <a:buClr>
                <a:srgbClr val="50962C"/>
              </a:buClr>
              <a:buSzPct val="80000"/>
              <a:buFont typeface="Lucida Grande" panose="020B0600040502020204" pitchFamily="34" charset="0"/>
              <a:buChar char="▶"/>
            </a:pPr>
            <a:endParaRPr lang="en-US" sz="1600" dirty="0">
              <a:solidFill>
                <a:schemeClr val="tx1">
                  <a:lumMod val="75000"/>
                  <a:lumOff val="25000"/>
                </a:schemeClr>
              </a:solidFill>
              <a:latin typeface="Arial" panose="020B0604020202020204" pitchFamily="34" charset="0"/>
            </a:endParaRPr>
          </a:p>
          <a:p>
            <a:pPr marL="285750" indent="-285750">
              <a:buClr>
                <a:srgbClr val="50962C"/>
              </a:buClr>
              <a:buSzPct val="80000"/>
              <a:buFont typeface="Lucida Grande" panose="020B0600040502020204" pitchFamily="34" charset="0"/>
              <a:buChar char="▶"/>
            </a:pPr>
            <a:r>
              <a:rPr lang="en-US" sz="1600" dirty="0">
                <a:solidFill>
                  <a:schemeClr val="tx1">
                    <a:lumMod val="75000"/>
                    <a:lumOff val="25000"/>
                  </a:schemeClr>
                </a:solidFill>
                <a:latin typeface="Arial" panose="020B0604020202020204" pitchFamily="34" charset="0"/>
              </a:rPr>
              <a:t>Credit is calculated using a set percentage of wages.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3" name="Slide Number Placeholder 2"/>
          <p:cNvSpPr>
            <a:spLocks noGrp="1"/>
          </p:cNvSpPr>
          <p:nvPr>
            <p:ph type="sldNum" sz="quarter" idx="12"/>
          </p:nvPr>
        </p:nvSpPr>
        <p:spPr/>
        <p:txBody>
          <a:bodyPr/>
          <a:lstStyle/>
          <a:p>
            <a:fld id="{9EC71654-96A5-4280-94F3-931C61A9F92C}" type="slidenum">
              <a:rPr lang="en-IN" smtClean="0"/>
              <a:pPr/>
              <a:t>16</a:t>
            </a:fld>
            <a:endParaRPr lang="en-IN" dirty="0"/>
          </a:p>
        </p:txBody>
      </p:sp>
    </p:spTree>
    <p:extLst>
      <p:ext uri="{BB962C8B-B14F-4D97-AF65-F5344CB8AC3E}">
        <p14:creationId xmlns:p14="http://schemas.microsoft.com/office/powerpoint/2010/main" val="4016538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832" y="662940"/>
            <a:ext cx="8596668" cy="685800"/>
          </a:xfrm>
        </p:spPr>
        <p:txBody>
          <a:bodyPr/>
          <a:lstStyle/>
          <a:p>
            <a:r>
              <a:rPr lang="en-US" dirty="0">
                <a:solidFill>
                  <a:srgbClr val="51962D"/>
                </a:solidFill>
              </a:rPr>
              <a:t>IRS Tax Form 5884 Created</a:t>
            </a:r>
          </a:p>
        </p:txBody>
      </p:sp>
      <p:pic>
        <p:nvPicPr>
          <p:cNvPr id="4" name="Picture 3"/>
          <p:cNvPicPr>
            <a:picLocks noChangeAspect="1"/>
          </p:cNvPicPr>
          <p:nvPr/>
        </p:nvPicPr>
        <p:blipFill>
          <a:blip r:embed="rId2"/>
          <a:stretch>
            <a:fillRect/>
          </a:stretch>
        </p:blipFill>
        <p:spPr>
          <a:xfrm>
            <a:off x="5410200" y="771016"/>
            <a:ext cx="6255264" cy="5163568"/>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609601" y="1371600"/>
            <a:ext cx="4523232" cy="1323439"/>
          </a:xfrm>
          <a:prstGeom prst="rect">
            <a:avLst/>
          </a:prstGeom>
          <a:noFill/>
        </p:spPr>
        <p:txBody>
          <a:bodyPr wrap="square" rtlCol="0">
            <a:spAutoFit/>
          </a:bodyPr>
          <a:lstStyle/>
          <a:p>
            <a:r>
              <a:rPr lang="en-US" sz="1600" dirty="0">
                <a:solidFill>
                  <a:schemeClr val="tx1">
                    <a:lumMod val="75000"/>
                    <a:lumOff val="25000"/>
                  </a:schemeClr>
                </a:solidFill>
                <a:latin typeface="Arial" panose="020B0604020202020204" pitchFamily="34" charset="0"/>
              </a:rPr>
              <a:t>When a credit is ready to be issued to a </a:t>
            </a:r>
          </a:p>
          <a:p>
            <a:r>
              <a:rPr lang="en-US" sz="1600" dirty="0">
                <a:solidFill>
                  <a:schemeClr val="tx1">
                    <a:lumMod val="75000"/>
                    <a:lumOff val="25000"/>
                  </a:schemeClr>
                </a:solidFill>
                <a:latin typeface="Arial" panose="020B0604020202020204" pitchFamily="34" charset="0"/>
              </a:rPr>
              <a:t>client we will prepare tax form 5884.</a:t>
            </a:r>
          </a:p>
          <a:p>
            <a:r>
              <a:rPr lang="en-US" sz="1600" dirty="0">
                <a:solidFill>
                  <a:schemeClr val="tx1">
                    <a:lumMod val="75000"/>
                    <a:lumOff val="25000"/>
                  </a:schemeClr>
                </a:solidFill>
                <a:latin typeface="Arial" panose="020B0604020202020204" pitchFamily="34" charset="0"/>
              </a:rPr>
              <a:t>We will forward this form to the client’s </a:t>
            </a:r>
          </a:p>
          <a:p>
            <a:r>
              <a:rPr lang="en-US" sz="1600" dirty="0">
                <a:solidFill>
                  <a:schemeClr val="tx1">
                    <a:lumMod val="75000"/>
                    <a:lumOff val="25000"/>
                  </a:schemeClr>
                </a:solidFill>
                <a:latin typeface="Arial" panose="020B0604020202020204" pitchFamily="34" charset="0"/>
              </a:rPr>
              <a:t>CPA or accounting department to be processed filed along with the tax return.</a:t>
            </a:r>
          </a:p>
        </p:txBody>
      </p:sp>
      <p:sp>
        <p:nvSpPr>
          <p:cNvPr id="6" name="TextBox 5"/>
          <p:cNvSpPr txBox="1"/>
          <p:nvPr/>
        </p:nvSpPr>
        <p:spPr>
          <a:xfrm>
            <a:off x="609601" y="2785803"/>
            <a:ext cx="4523232" cy="830997"/>
          </a:xfrm>
          <a:prstGeom prst="rect">
            <a:avLst/>
          </a:prstGeom>
          <a:noFill/>
        </p:spPr>
        <p:txBody>
          <a:bodyPr wrap="square" rtlCol="0">
            <a:spAutoFit/>
          </a:bodyPr>
          <a:lstStyle/>
          <a:p>
            <a:r>
              <a:rPr lang="en-US" sz="1600" dirty="0">
                <a:solidFill>
                  <a:schemeClr val="tx1">
                    <a:lumMod val="75000"/>
                    <a:lumOff val="25000"/>
                  </a:schemeClr>
                </a:solidFill>
                <a:latin typeface="Arial" panose="020B0604020202020204" pitchFamily="34" charset="0"/>
              </a:rPr>
              <a:t>Many times complex questions will arise. </a:t>
            </a:r>
          </a:p>
          <a:p>
            <a:r>
              <a:rPr lang="en-US" sz="1600" dirty="0">
                <a:solidFill>
                  <a:schemeClr val="tx1">
                    <a:lumMod val="75000"/>
                    <a:lumOff val="25000"/>
                  </a:schemeClr>
                </a:solidFill>
                <a:latin typeface="Arial" panose="020B0604020202020204" pitchFamily="34" charset="0"/>
              </a:rPr>
              <a:t>Our team of accounting professionals will guide your CPA on how to claim these credits.  </a:t>
            </a:r>
          </a:p>
        </p:txBody>
      </p:sp>
      <p:sp>
        <p:nvSpPr>
          <p:cNvPr id="7" name="Slide Number Placeholder 6"/>
          <p:cNvSpPr>
            <a:spLocks noGrp="1"/>
          </p:cNvSpPr>
          <p:nvPr>
            <p:ph type="sldNum" sz="quarter" idx="12"/>
          </p:nvPr>
        </p:nvSpPr>
        <p:spPr/>
        <p:txBody>
          <a:bodyPr/>
          <a:lstStyle/>
          <a:p>
            <a:fld id="{9EC71654-96A5-4280-94F3-931C61A9F92C}" type="slidenum">
              <a:rPr lang="en-IN" smtClean="0"/>
              <a:pPr/>
              <a:t>17</a:t>
            </a:fld>
            <a:endParaRPr lang="en-IN" dirty="0"/>
          </a:p>
        </p:txBody>
      </p:sp>
    </p:spTree>
    <p:extLst>
      <p:ext uri="{BB962C8B-B14F-4D97-AF65-F5344CB8AC3E}">
        <p14:creationId xmlns:p14="http://schemas.microsoft.com/office/powerpoint/2010/main" val="530388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FCA16-8D78-4A87-9023-708458E3A4F3}"/>
              </a:ext>
            </a:extLst>
          </p:cNvPr>
          <p:cNvSpPr>
            <a:spLocks noGrp="1"/>
          </p:cNvSpPr>
          <p:nvPr>
            <p:ph type="title"/>
          </p:nvPr>
        </p:nvSpPr>
        <p:spPr/>
        <p:txBody>
          <a:bodyPr/>
          <a:lstStyle/>
          <a:p>
            <a:r>
              <a:rPr lang="en-IN" dirty="0">
                <a:solidFill>
                  <a:srgbClr val="51962D"/>
                </a:solidFill>
              </a:rPr>
              <a:t>WOTC.COM team of professionals</a:t>
            </a:r>
          </a:p>
        </p:txBody>
      </p:sp>
      <p:sp>
        <p:nvSpPr>
          <p:cNvPr id="3" name="Slide Number Placeholder 2">
            <a:extLst>
              <a:ext uri="{FF2B5EF4-FFF2-40B4-BE49-F238E27FC236}">
                <a16:creationId xmlns:a16="http://schemas.microsoft.com/office/drawing/2014/main" id="{C10F7B49-6C9D-4DBF-AD20-9D4CFAB1CBFD}"/>
              </a:ext>
            </a:extLst>
          </p:cNvPr>
          <p:cNvSpPr>
            <a:spLocks noGrp="1"/>
          </p:cNvSpPr>
          <p:nvPr>
            <p:ph type="sldNum" sz="quarter" idx="12"/>
          </p:nvPr>
        </p:nvSpPr>
        <p:spPr/>
        <p:txBody>
          <a:bodyPr/>
          <a:lstStyle/>
          <a:p>
            <a:fld id="{9EC71654-96A5-4280-94F3-931C61A9F92C}" type="slidenum">
              <a:rPr lang="en-IN" smtClean="0"/>
              <a:pPr/>
              <a:t>18</a:t>
            </a:fld>
            <a:endParaRPr lang="en-IN" dirty="0"/>
          </a:p>
        </p:txBody>
      </p:sp>
      <p:pic>
        <p:nvPicPr>
          <p:cNvPr id="16" name="Picture Placeholder 15"/>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3817107" y="1835021"/>
            <a:ext cx="1950498" cy="1952270"/>
          </a:xfrm>
        </p:spPr>
      </p:pic>
      <p:sp>
        <p:nvSpPr>
          <p:cNvPr id="8" name="Content Placeholder 7">
            <a:extLst>
              <a:ext uri="{FF2B5EF4-FFF2-40B4-BE49-F238E27FC236}">
                <a16:creationId xmlns:a16="http://schemas.microsoft.com/office/drawing/2014/main" id="{5935AC4D-C17D-4827-B693-43A34920A5FD}"/>
              </a:ext>
            </a:extLst>
          </p:cNvPr>
          <p:cNvSpPr>
            <a:spLocks noGrp="1"/>
          </p:cNvSpPr>
          <p:nvPr>
            <p:ph idx="1"/>
          </p:nvPr>
        </p:nvSpPr>
        <p:spPr>
          <a:xfrm>
            <a:off x="3505200" y="4800600"/>
            <a:ext cx="2588705" cy="987005"/>
          </a:xfrm>
        </p:spPr>
        <p:txBody>
          <a:bodyPr anchor="t"/>
          <a:lstStyle/>
          <a:p>
            <a:r>
              <a:rPr lang="en-IN" dirty="0"/>
              <a:t>212-635-9500 ext. 220</a:t>
            </a:r>
            <a:br>
              <a:rPr lang="en-IN" dirty="0"/>
            </a:br>
            <a:r>
              <a:rPr lang="en-IN" dirty="0"/>
              <a:t>David@wotc.com</a:t>
            </a:r>
          </a:p>
        </p:txBody>
      </p:sp>
      <p:sp>
        <p:nvSpPr>
          <p:cNvPr id="9" name="Content Placeholder 8">
            <a:extLst>
              <a:ext uri="{FF2B5EF4-FFF2-40B4-BE49-F238E27FC236}">
                <a16:creationId xmlns:a16="http://schemas.microsoft.com/office/drawing/2014/main" id="{D66C6D21-6780-4D8A-9B6F-582E0BD2DC2E}"/>
              </a:ext>
            </a:extLst>
          </p:cNvPr>
          <p:cNvSpPr>
            <a:spLocks noGrp="1"/>
          </p:cNvSpPr>
          <p:nvPr>
            <p:ph idx="17"/>
          </p:nvPr>
        </p:nvSpPr>
        <p:spPr>
          <a:xfrm>
            <a:off x="3505200" y="4191000"/>
            <a:ext cx="2588705" cy="495389"/>
          </a:xfrm>
        </p:spPr>
        <p:txBody>
          <a:bodyPr/>
          <a:lstStyle/>
          <a:p>
            <a:r>
              <a:rPr lang="en-IN" sz="1500" dirty="0">
                <a:solidFill>
                  <a:schemeClr val="tx1"/>
                </a:solidFill>
                <a:latin typeface="Arial" panose="020B0604020202020204" pitchFamily="34" charset="0"/>
                <a:cs typeface="Arial" panose="020B0604020202020204" pitchFamily="34" charset="0"/>
              </a:rPr>
              <a:t>David gross</a:t>
            </a:r>
            <a:br>
              <a:rPr lang="en-IN" sz="1500" dirty="0">
                <a:solidFill>
                  <a:schemeClr val="tx1"/>
                </a:solidFill>
                <a:latin typeface="Arial" panose="020B0604020202020204" pitchFamily="34" charset="0"/>
                <a:cs typeface="Arial" panose="020B0604020202020204" pitchFamily="34" charset="0"/>
              </a:rPr>
            </a:br>
            <a:r>
              <a:rPr lang="en-IN" cap="none" dirty="0">
                <a:solidFill>
                  <a:schemeClr val="tx1"/>
                </a:solidFill>
                <a:latin typeface="Arial" panose="020B0604020202020204" pitchFamily="34" charset="0"/>
                <a:cs typeface="Arial" panose="020B0604020202020204" pitchFamily="34" charset="0"/>
              </a:rPr>
              <a:t>Director of IT &amp; Integrations</a:t>
            </a:r>
          </a:p>
        </p:txBody>
      </p:sp>
      <p:sp>
        <p:nvSpPr>
          <p:cNvPr id="10" name="Content Placeholder 9">
            <a:extLst>
              <a:ext uri="{FF2B5EF4-FFF2-40B4-BE49-F238E27FC236}">
                <a16:creationId xmlns:a16="http://schemas.microsoft.com/office/drawing/2014/main" id="{CCF1405A-05DA-4553-A7B3-B9592963C6B1}"/>
              </a:ext>
            </a:extLst>
          </p:cNvPr>
          <p:cNvSpPr>
            <a:spLocks noGrp="1"/>
          </p:cNvSpPr>
          <p:nvPr>
            <p:ph idx="18"/>
          </p:nvPr>
        </p:nvSpPr>
        <p:spPr>
          <a:xfrm>
            <a:off x="609600" y="4800600"/>
            <a:ext cx="2588705" cy="1596605"/>
          </a:xfrm>
        </p:spPr>
        <p:txBody>
          <a:bodyPr anchor="t"/>
          <a:lstStyle/>
          <a:p>
            <a:r>
              <a:rPr lang="en-IN" dirty="0"/>
              <a:t>212-635-9500 ext. 212</a:t>
            </a:r>
            <a:br>
              <a:rPr lang="en-IN" dirty="0"/>
            </a:br>
            <a:r>
              <a:rPr lang="en-IN" dirty="0"/>
              <a:t>Robert@wotc.com</a:t>
            </a:r>
          </a:p>
          <a:p>
            <a:endParaRPr lang="en-IN" dirty="0"/>
          </a:p>
        </p:txBody>
      </p:sp>
      <p:sp>
        <p:nvSpPr>
          <p:cNvPr id="11" name="Content Placeholder 10">
            <a:extLst>
              <a:ext uri="{FF2B5EF4-FFF2-40B4-BE49-F238E27FC236}">
                <a16:creationId xmlns:a16="http://schemas.microsoft.com/office/drawing/2014/main" id="{90DE57B2-448D-4C8D-8B9C-FFDDFB0A9208}"/>
              </a:ext>
            </a:extLst>
          </p:cNvPr>
          <p:cNvSpPr>
            <a:spLocks noGrp="1"/>
          </p:cNvSpPr>
          <p:nvPr>
            <p:ph idx="19"/>
          </p:nvPr>
        </p:nvSpPr>
        <p:spPr>
          <a:xfrm>
            <a:off x="457200" y="4191000"/>
            <a:ext cx="2895600" cy="495389"/>
          </a:xfrm>
        </p:spPr>
        <p:txBody>
          <a:bodyPr/>
          <a:lstStyle/>
          <a:p>
            <a:r>
              <a:rPr lang="en-IN" sz="1500" dirty="0">
                <a:solidFill>
                  <a:schemeClr val="tx1"/>
                </a:solidFill>
                <a:latin typeface="Arial" panose="020B0604020202020204" pitchFamily="34" charset="0"/>
                <a:cs typeface="Arial" panose="020B0604020202020204" pitchFamily="34" charset="0"/>
              </a:rPr>
              <a:t>ROBERT DELLAGRECA</a:t>
            </a:r>
            <a:br>
              <a:rPr lang="en-IN" sz="1500" dirty="0">
                <a:solidFill>
                  <a:schemeClr val="tx1"/>
                </a:solidFill>
                <a:latin typeface="Arial" panose="020B0604020202020204" pitchFamily="34" charset="0"/>
                <a:cs typeface="Arial" panose="020B0604020202020204" pitchFamily="34" charset="0"/>
              </a:rPr>
            </a:br>
            <a:r>
              <a:rPr lang="en-IN" cap="none" dirty="0">
                <a:solidFill>
                  <a:schemeClr val="tx1"/>
                </a:solidFill>
                <a:latin typeface="Arial" panose="020B0604020202020204" pitchFamily="34" charset="0"/>
                <a:cs typeface="Arial" panose="020B0604020202020204" pitchFamily="34" charset="0"/>
              </a:rPr>
              <a:t>Sales and Implementation Specialist</a:t>
            </a:r>
          </a:p>
        </p:txBody>
      </p:sp>
      <p:sp>
        <p:nvSpPr>
          <p:cNvPr id="14" name="Content Placeholder 13">
            <a:extLst>
              <a:ext uri="{FF2B5EF4-FFF2-40B4-BE49-F238E27FC236}">
                <a16:creationId xmlns:a16="http://schemas.microsoft.com/office/drawing/2014/main" id="{4EAA9254-229F-4C3E-B078-B8912E5BBE98}"/>
              </a:ext>
            </a:extLst>
          </p:cNvPr>
          <p:cNvSpPr>
            <a:spLocks noGrp="1"/>
          </p:cNvSpPr>
          <p:nvPr>
            <p:ph idx="20"/>
          </p:nvPr>
        </p:nvSpPr>
        <p:spPr>
          <a:xfrm>
            <a:off x="6477000" y="4800600"/>
            <a:ext cx="2588705" cy="1749005"/>
          </a:xfrm>
        </p:spPr>
        <p:txBody>
          <a:bodyPr anchor="t"/>
          <a:lstStyle/>
          <a:p>
            <a:r>
              <a:rPr lang="en-IN" dirty="0"/>
              <a:t>212-635-9500 ext. 202</a:t>
            </a:r>
            <a:br>
              <a:rPr lang="en-IN" dirty="0"/>
            </a:br>
            <a:r>
              <a:rPr lang="en-IN" dirty="0" err="1"/>
              <a:t>Rose@wotc.com</a:t>
            </a:r>
            <a:endParaRPr lang="en-IN" dirty="0"/>
          </a:p>
        </p:txBody>
      </p:sp>
      <p:sp>
        <p:nvSpPr>
          <p:cNvPr id="15" name="Content Placeholder 14">
            <a:extLst>
              <a:ext uri="{FF2B5EF4-FFF2-40B4-BE49-F238E27FC236}">
                <a16:creationId xmlns:a16="http://schemas.microsoft.com/office/drawing/2014/main" id="{471C9CF1-70B0-46DB-869F-6DC53668898D}"/>
              </a:ext>
            </a:extLst>
          </p:cNvPr>
          <p:cNvSpPr>
            <a:spLocks noGrp="1"/>
          </p:cNvSpPr>
          <p:nvPr>
            <p:ph idx="21"/>
          </p:nvPr>
        </p:nvSpPr>
        <p:spPr>
          <a:xfrm>
            <a:off x="6477000" y="4191000"/>
            <a:ext cx="2588705" cy="495389"/>
          </a:xfrm>
        </p:spPr>
        <p:txBody>
          <a:bodyPr/>
          <a:lstStyle/>
          <a:p>
            <a:r>
              <a:rPr lang="en-IN" sz="1400" dirty="0">
                <a:solidFill>
                  <a:schemeClr val="tx1"/>
                </a:solidFill>
                <a:latin typeface="Arial" panose="020B0604020202020204" pitchFamily="34" charset="0"/>
                <a:cs typeface="Arial" panose="020B0604020202020204" pitchFamily="34" charset="0"/>
              </a:rPr>
              <a:t>Rose Markowits, FPC </a:t>
            </a:r>
            <a:br>
              <a:rPr lang="en-IN" sz="1100" dirty="0">
                <a:solidFill>
                  <a:schemeClr val="tx1"/>
                </a:solidFill>
                <a:latin typeface="Arial" panose="020B0604020202020204" pitchFamily="34" charset="0"/>
                <a:cs typeface="Arial" panose="020B0604020202020204" pitchFamily="34" charset="0"/>
              </a:rPr>
            </a:br>
            <a:r>
              <a:rPr lang="en-IN" cap="none" dirty="0">
                <a:solidFill>
                  <a:schemeClr val="tx1"/>
                </a:solidFill>
                <a:latin typeface="Arial" panose="020B0604020202020204" pitchFamily="34" charset="0"/>
                <a:cs typeface="Arial" panose="020B0604020202020204" pitchFamily="34" charset="0"/>
              </a:rPr>
              <a:t>Senior Accounting Specialist</a:t>
            </a:r>
          </a:p>
        </p:txBody>
      </p:sp>
      <p:pic>
        <p:nvPicPr>
          <p:cNvPr id="24" name="Picture Placeholder 23"/>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81" b="81"/>
          <a:stretch>
            <a:fillRect/>
          </a:stretch>
        </p:blipFill>
        <p:spPr>
          <a:xfrm>
            <a:off x="914400" y="1828800"/>
            <a:ext cx="1965960" cy="1961463"/>
          </a:xfrm>
        </p:spPr>
      </p:pic>
      <p:pic>
        <p:nvPicPr>
          <p:cNvPr id="7" name="Picture Placeholder 6"/>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t="18222" b="18222"/>
          <a:stretch>
            <a:fillRect/>
          </a:stretch>
        </p:blipFill>
        <p:spPr/>
      </p:pic>
    </p:spTree>
    <p:extLst>
      <p:ext uri="{BB962C8B-B14F-4D97-AF65-F5344CB8AC3E}">
        <p14:creationId xmlns:p14="http://schemas.microsoft.com/office/powerpoint/2010/main" val="3266081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0F9F51E-A3D5-4726-BACE-D5CDD8A46429}"/>
              </a:ext>
            </a:extLst>
          </p:cNvPr>
          <p:cNvSpPr>
            <a:spLocks noGrp="1"/>
          </p:cNvSpPr>
          <p:nvPr>
            <p:ph type="subTitle" idx="1"/>
          </p:nvPr>
        </p:nvSpPr>
        <p:spPr/>
        <p:txBody>
          <a:bodyPr/>
          <a:lstStyle/>
          <a:p>
            <a:r>
              <a:rPr lang="en-IN" dirty="0"/>
              <a:t>info@wotc.com</a:t>
            </a:r>
          </a:p>
        </p:txBody>
      </p:sp>
      <p:pic>
        <p:nvPicPr>
          <p:cNvPr id="10" name="Picture Placeholder 9" descr="cityscape">
            <a:extLst>
              <a:ext uri="{FF2B5EF4-FFF2-40B4-BE49-F238E27FC236}">
                <a16:creationId xmlns:a16="http://schemas.microsoft.com/office/drawing/2014/main" id="{3A7EDB62-3E60-F44C-AE34-9495623E004A}"/>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a:fillRect/>
          </a:stretch>
        </p:blipFill>
        <p:spPr>
          <a:xfrm>
            <a:off x="1052189" y="910366"/>
            <a:ext cx="4936928" cy="4936928"/>
          </a:xfrm>
        </p:spPr>
      </p:pic>
      <p:sp>
        <p:nvSpPr>
          <p:cNvPr id="5" name="Text Placeholder 4">
            <a:extLst>
              <a:ext uri="{FF2B5EF4-FFF2-40B4-BE49-F238E27FC236}">
                <a16:creationId xmlns:a16="http://schemas.microsoft.com/office/drawing/2014/main" id="{F91501E1-4EA1-44EB-AF62-6F74678A2331}"/>
              </a:ext>
            </a:extLst>
          </p:cNvPr>
          <p:cNvSpPr>
            <a:spLocks noGrp="1"/>
          </p:cNvSpPr>
          <p:nvPr>
            <p:ph type="body" sz="quarter" idx="11"/>
          </p:nvPr>
        </p:nvSpPr>
        <p:spPr/>
        <p:txBody>
          <a:bodyPr/>
          <a:lstStyle/>
          <a:p>
            <a:r>
              <a:rPr lang="en-US" b="1" dirty="0">
                <a:solidFill>
                  <a:srgbClr val="51962D"/>
                </a:solidFill>
                <a:hlinkClick r:id="rId4"/>
              </a:rPr>
              <a:t>https://www.wotc.com</a:t>
            </a:r>
            <a:r>
              <a:rPr lang="en-US" b="1" dirty="0">
                <a:solidFill>
                  <a:srgbClr val="51962D"/>
                </a:solidFill>
              </a:rPr>
              <a:t> </a:t>
            </a:r>
          </a:p>
        </p:txBody>
      </p:sp>
      <p:sp>
        <p:nvSpPr>
          <p:cNvPr id="7" name="Title 6">
            <a:extLst>
              <a:ext uri="{FF2B5EF4-FFF2-40B4-BE49-F238E27FC236}">
                <a16:creationId xmlns:a16="http://schemas.microsoft.com/office/drawing/2014/main" id="{39B0EC6D-03DD-4CEE-9979-34A964DCA45D}"/>
              </a:ext>
            </a:extLst>
          </p:cNvPr>
          <p:cNvSpPr>
            <a:spLocks noGrp="1"/>
          </p:cNvSpPr>
          <p:nvPr>
            <p:ph type="title"/>
          </p:nvPr>
        </p:nvSpPr>
        <p:spPr/>
        <p:txBody>
          <a:bodyPr/>
          <a:lstStyle/>
          <a:p>
            <a:r>
              <a:rPr lang="en-US" sz="4000" dirty="0">
                <a:solidFill>
                  <a:srgbClr val="51962D"/>
                </a:solidFill>
              </a:rPr>
              <a:t>Thank you</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9777" y="2586532"/>
            <a:ext cx="3227812" cy="792298"/>
          </a:xfrm>
          <a:prstGeom prst="rect">
            <a:avLst/>
          </a:prstGeom>
        </p:spPr>
      </p:pic>
    </p:spTree>
    <p:extLst>
      <p:ext uri="{BB962C8B-B14F-4D97-AF65-F5344CB8AC3E}">
        <p14:creationId xmlns:p14="http://schemas.microsoft.com/office/powerpoint/2010/main" val="292880249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0" ma:contentTypeDescription="Create a new document." ma:contentTypeScope="" ma:versionID="e39e7e9e36de66d473ce04bb4ab2dbb8">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9dc5994665da46609c24125788630d8"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19797F-2510-4681-A59B-FCD8F3733FE0}">
  <ds:schemaRefs>
    <ds:schemaRef ds:uri="http://schemas.microsoft.com/office/infopath/2007/PartnerControls"/>
    <ds:schemaRef ds:uri="http://schemas.microsoft.com/office/2006/documentManagement/types"/>
    <ds:schemaRef ds:uri="http://schemas.microsoft.com/office/2006/metadata/properties"/>
    <ds:schemaRef ds:uri="http://purl.org/dc/dcmitype/"/>
    <ds:schemaRef ds:uri="http://www.w3.org/XML/1998/namespace"/>
    <ds:schemaRef ds:uri="http://purl.org/dc/terms/"/>
    <ds:schemaRef ds:uri="71af3243-3dd4-4a8d-8c0d-dd76da1f02a5"/>
    <ds:schemaRef ds:uri="http://schemas.openxmlformats.org/package/2006/metadata/core-properties"/>
    <ds:schemaRef ds:uri="16c05727-aa75-4e4a-9b5f-8a80a1165891"/>
    <ds:schemaRef ds:uri="http://purl.org/dc/elements/1.1/"/>
  </ds:schemaRefs>
</ds:datastoreItem>
</file>

<file path=customXml/itemProps2.xml><?xml version="1.0" encoding="utf-8"?>
<ds:datastoreItem xmlns:ds="http://schemas.openxmlformats.org/officeDocument/2006/customXml" ds:itemID="{A4C31332-3081-4BD9-AD6F-078B4521F357}">
  <ds:schemaRefs>
    <ds:schemaRef ds:uri="http://schemas.microsoft.com/sharepoint/v3/contenttype/forms"/>
  </ds:schemaRefs>
</ds:datastoreItem>
</file>

<file path=customXml/itemProps3.xml><?xml version="1.0" encoding="utf-8"?>
<ds:datastoreItem xmlns:ds="http://schemas.openxmlformats.org/officeDocument/2006/customXml" ds:itemID="{1FF4E1AF-DB5E-4764-961C-6F82B33E9E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1477</Words>
  <Application>Microsoft Macintosh PowerPoint</Application>
  <PresentationFormat>Widescreen</PresentationFormat>
  <Paragraphs>122</Paragraphs>
  <Slides>19</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Lucida Grande</vt:lpstr>
      <vt:lpstr>Trebuchet MS</vt:lpstr>
      <vt:lpstr>Wingdings</vt:lpstr>
      <vt:lpstr>Wingdings 3</vt:lpstr>
      <vt:lpstr>Facet</vt:lpstr>
      <vt:lpstr>Work Opportunity  Tax Credit:</vt:lpstr>
      <vt:lpstr>What is wotc?  The Work Opportunity tax credit (WOTC)  is a federal income tax credit that’s available to businesses that hire members of certain “targeted” groups. Here’s how your business may be able to benefit from this potentially lucrative tax break.  </vt:lpstr>
      <vt:lpstr>WOTC rules and restrictions: </vt:lpstr>
      <vt:lpstr>WOTC 28-Day Deadline Explained:</vt:lpstr>
      <vt:lpstr>Advice To Employers:</vt:lpstr>
      <vt:lpstr>WOTC Targeted Groups</vt:lpstr>
      <vt:lpstr>Calculating the Credit</vt:lpstr>
      <vt:lpstr>Tracking For Success!</vt:lpstr>
      <vt:lpstr>WOTC Process Overview:</vt:lpstr>
      <vt:lpstr>Step 1: Paper or E-Form</vt:lpstr>
      <vt:lpstr>PowerPoint Presentation</vt:lpstr>
      <vt:lpstr>Step 2: Tracking WOTC Tax Credits</vt:lpstr>
      <vt:lpstr>Follow The Trail:</vt:lpstr>
      <vt:lpstr>Pre-Qualified and Certified </vt:lpstr>
      <vt:lpstr>Payroll</vt:lpstr>
      <vt:lpstr>Hours and Wages</vt:lpstr>
      <vt:lpstr>IRS Tax Form 5884 Created</vt:lpstr>
      <vt:lpstr>WOTC.COM team of professionals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2018-11-23T01:58:14Z</dcterms:created>
  <dcterms:modified xsi:type="dcterms:W3CDTF">2021-05-23T23:36:32Z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